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17"/>
  </p:notesMasterIdLst>
  <p:sldIdLst>
    <p:sldId id="280" r:id="rId3"/>
    <p:sldId id="258" r:id="rId4"/>
    <p:sldId id="306" r:id="rId5"/>
    <p:sldId id="260" r:id="rId6"/>
    <p:sldId id="312" r:id="rId7"/>
    <p:sldId id="304" r:id="rId8"/>
    <p:sldId id="293" r:id="rId9"/>
    <p:sldId id="299" r:id="rId10"/>
    <p:sldId id="300" r:id="rId11"/>
    <p:sldId id="296" r:id="rId12"/>
    <p:sldId id="303" r:id="rId13"/>
    <p:sldId id="297" r:id="rId14"/>
    <p:sldId id="309" r:id="rId15"/>
    <p:sldId id="31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lis J (Jonathan)" initials="IJ(" lastIdx="6" clrIdx="0">
    <p:extLst>
      <p:ext uri="{19B8F6BF-5375-455C-9EA6-DF929625EA0E}">
        <p15:presenceInfo xmlns:p15="http://schemas.microsoft.com/office/powerpoint/2012/main" userId="S-1-5-21-765483983-692928010-316617838-272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555" autoAdjust="0"/>
  </p:normalViewPr>
  <p:slideViewPr>
    <p:cSldViewPr snapToGrid="0">
      <p:cViewPr varScale="1">
        <p:scale>
          <a:sx n="48" d="100"/>
          <a:sy n="48" d="100"/>
        </p:scale>
        <p:origin x="2049"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B3E113-E1ED-4D4D-9688-AF1A6FFFA1D2}" type="datetimeFigureOut">
              <a:rPr lang="en-GB" smtClean="0"/>
              <a:t>20/09/2019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80F2DD-B1C5-4627-B771-D8C502E0260B}" type="slidenum">
              <a:rPr lang="en-GB" smtClean="0"/>
              <a:t>‹#›</a:t>
            </a:fld>
            <a:endParaRPr lang="en-GB"/>
          </a:p>
        </p:txBody>
      </p:sp>
    </p:spTree>
    <p:extLst>
      <p:ext uri="{BB962C8B-B14F-4D97-AF65-F5344CB8AC3E}">
        <p14:creationId xmlns:p14="http://schemas.microsoft.com/office/powerpoint/2010/main" val="165534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presentation was created by the National</a:t>
            </a:r>
            <a:r>
              <a:rPr lang="en-GB" baseline="0" dirty="0" smtClean="0"/>
              <a:t> Transport Strategy Review team at </a:t>
            </a:r>
            <a:r>
              <a:rPr lang="en-GB" dirty="0" smtClean="0"/>
              <a:t>Transport</a:t>
            </a:r>
            <a:r>
              <a:rPr lang="en-GB" baseline="0" dirty="0" smtClean="0"/>
              <a:t> Scotland.</a:t>
            </a:r>
          </a:p>
          <a:p>
            <a:pPr marL="171450" indent="-171450">
              <a:buFont typeface="Arial" panose="020B0604020202020204" pitchFamily="34" charset="0"/>
              <a:buChar char="•"/>
            </a:pPr>
            <a:r>
              <a:rPr lang="en-GB" baseline="0" dirty="0" smtClean="0"/>
              <a:t>It provides an overview of the draft Strategy and outlines the structure to the consultation on the strategy.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BEF8-BA70-4BAE-8872-61C44BC10D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36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Chapter 5</a:t>
            </a:r>
            <a:r>
              <a:rPr lang="en-GB" baseline="0" dirty="0" smtClean="0"/>
              <a:t> summarises the current governance arrangements and the outputs of the review of transport governance in Scotland that was undertaken as part of the NTS review.  </a:t>
            </a:r>
          </a:p>
          <a:p>
            <a:pPr marL="171450" indent="-171450">
              <a:buFont typeface="Arial" panose="020B0604020202020204" pitchFamily="34" charset="0"/>
              <a:buChar char="•"/>
            </a:pPr>
            <a:r>
              <a:rPr lang="en-GB" baseline="0" dirty="0" smtClean="0"/>
              <a:t>This was taken forward by a collaborative working group and was evidence-based including a high-level evidence review and review of best practise which considered how governance was organised both in the UK and internationally, focusing on countries that have broad compatibility with Scotland, such as Norway and Zealand. </a:t>
            </a:r>
          </a:p>
          <a:p>
            <a:pPr marL="171450" indent="-171450">
              <a:buFont typeface="Arial" panose="020B0604020202020204" pitchFamily="34" charset="0"/>
              <a:buChar char="•"/>
            </a:pPr>
            <a:r>
              <a:rPr lang="en-GB" baseline="0" dirty="0" smtClean="0"/>
              <a:t>It also brought in findings from a review of transport governance models by the World Bank (2013).</a:t>
            </a:r>
          </a:p>
          <a:p>
            <a:pPr marL="171450" indent="-171450">
              <a:buFont typeface="Arial" panose="020B0604020202020204" pitchFamily="34" charset="0"/>
              <a:buChar char="•"/>
            </a:pPr>
            <a:r>
              <a:rPr lang="en-GB" baseline="0" dirty="0" smtClean="0"/>
              <a:t>A collaborative working group made three recommendations to Scottish Ministers which were agreed by Scottish Ministers as shown here.</a:t>
            </a:r>
          </a:p>
          <a:p>
            <a:pPr marL="171450" indent="-171450">
              <a:buFont typeface="Arial" panose="020B0604020202020204" pitchFamily="34" charset="0"/>
              <a:buChar char="•"/>
            </a:pPr>
            <a:r>
              <a:rPr lang="en-GB" baseline="0" dirty="0" smtClean="0"/>
              <a:t>Clear there is no one-size fits all model of future governance</a:t>
            </a:r>
          </a:p>
          <a:p>
            <a:pPr marL="171450" indent="-171450">
              <a:buFont typeface="Arial" panose="020B0604020202020204" pitchFamily="34" charset="0"/>
              <a:buChar char="•"/>
            </a:pPr>
            <a:r>
              <a:rPr lang="en-GB" baseline="0" dirty="0" smtClean="0"/>
              <a:t>The Strategy commits to further work to develop implementable models of transport governance focused on the outcomes that we want to achieve through governance changes.</a:t>
            </a:r>
          </a:p>
          <a:p>
            <a:pPr marL="171450" indent="-171450">
              <a:buFont typeface="Arial" panose="020B0604020202020204" pitchFamily="34" charset="0"/>
              <a:buChar char="•"/>
            </a:pPr>
            <a:r>
              <a:rPr lang="en-GB" baseline="0" dirty="0" smtClean="0"/>
              <a:t>The consultation responses will inform that further work </a:t>
            </a: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One question asks for views on the level at which specific d</a:t>
            </a:r>
            <a:r>
              <a:rPr lang="en-GB" sz="1200" kern="1200" dirty="0" smtClean="0">
                <a:solidFill>
                  <a:schemeClr val="tx1"/>
                </a:solidFill>
                <a:effectLst/>
                <a:latin typeface="+mn-lt"/>
                <a:ea typeface="+mn-ea"/>
                <a:cs typeface="+mn-cs"/>
              </a:rPr>
              <a:t>ecisions about transport in Scotland are best taken,</a:t>
            </a:r>
            <a:r>
              <a:rPr lang="en-GB" sz="1200" kern="1200" baseline="0" dirty="0" smtClean="0">
                <a:solidFill>
                  <a:schemeClr val="tx1"/>
                </a:solidFill>
                <a:effectLst/>
                <a:latin typeface="+mn-lt"/>
                <a:ea typeface="+mn-ea"/>
                <a:cs typeface="+mn-cs"/>
              </a:rPr>
              <a:t> for example</a:t>
            </a:r>
            <a:r>
              <a:rPr lang="en-GB" sz="1200" kern="1200" dirty="0" smtClean="0">
                <a:solidFill>
                  <a:schemeClr val="tx1"/>
                </a:solidFill>
                <a:effectLst/>
                <a:latin typeface="+mn-lt"/>
                <a:ea typeface="+mn-ea"/>
                <a:cs typeface="+mn-cs"/>
              </a:rPr>
              <a:t> at the national level (e.g. by Transport Scotland or the Scottish Government), at a regional (e.g. by Regional Transport Partnerships), or at a local level (e.g. by Local Authorities).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a:t>
            </a:r>
            <a:r>
              <a:rPr lang="en-GB" sz="1200" kern="1200" baseline="0" dirty="0" smtClean="0">
                <a:solidFill>
                  <a:schemeClr val="tx1"/>
                </a:solidFill>
                <a:effectLst/>
                <a:latin typeface="+mn-lt"/>
                <a:ea typeface="+mn-ea"/>
                <a:cs typeface="+mn-cs"/>
              </a:rPr>
              <a:t> further question asks about community involvement in decision making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3B93-93F0-4B22-9455-8EDCCEDDC2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15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Since the publication of the first Strategy in 2006, we have all seen how changes in technology has influenced our travel behaviours – from shopping online to working from home.</a:t>
            </a:r>
          </a:p>
          <a:p>
            <a:pPr marL="171450" indent="-171450">
              <a:buFont typeface="Arial" panose="020B0604020202020204" pitchFamily="34" charset="0"/>
              <a:buChar char="•"/>
            </a:pPr>
            <a:r>
              <a:rPr lang="en-GB" baseline="0" dirty="0" smtClean="0"/>
              <a:t>The draft Strategy recognises geographical and demographic variation across Scotland – it has been informed through feedback from engagement events at island, rural and urban communities, and working groups have included stakeholder bodies representing young people, older people, climate action, businesses, mobility, and freight interests</a:t>
            </a:r>
          </a:p>
          <a:p>
            <a:pPr marL="171450" indent="-171450">
              <a:buFont typeface="Arial" panose="020B0604020202020204" pitchFamily="34" charset="0"/>
              <a:buChar char="•"/>
            </a:pPr>
            <a:r>
              <a:rPr lang="en-GB" baseline="0" dirty="0" smtClean="0"/>
              <a:t>It is important to note that everyone will be responsible for delivery of the Strategy – from individuals’ travel choices to policy makers, and from service providers to businesses – over the course of the next twenty years.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Section</a:t>
            </a:r>
            <a:r>
              <a:rPr lang="en-GB" sz="1200" kern="1200" baseline="0" dirty="0" smtClean="0">
                <a:solidFill>
                  <a:schemeClr val="tx1"/>
                </a:solidFill>
                <a:effectLst/>
                <a:latin typeface="+mn-lt"/>
                <a:ea typeface="+mn-ea"/>
                <a:cs typeface="+mn-cs"/>
              </a:rPr>
              <a:t> D of the </a:t>
            </a:r>
            <a:r>
              <a:rPr lang="en-GB" sz="1200" kern="1200" dirty="0" smtClean="0">
                <a:solidFill>
                  <a:schemeClr val="tx1"/>
                </a:solidFill>
                <a:effectLst/>
                <a:latin typeface="+mn-lt"/>
                <a:ea typeface="+mn-ea"/>
                <a:cs typeface="+mn-cs"/>
              </a:rPr>
              <a:t>consultation</a:t>
            </a:r>
            <a:r>
              <a:rPr lang="en-GB" sz="1200" kern="1200" baseline="0" dirty="0" smtClean="0">
                <a:solidFill>
                  <a:schemeClr val="tx1"/>
                </a:solidFill>
                <a:effectLst/>
                <a:latin typeface="+mn-lt"/>
                <a:ea typeface="+mn-ea"/>
                <a:cs typeface="+mn-cs"/>
              </a:rPr>
              <a:t> asks the question: D</a:t>
            </a:r>
            <a:r>
              <a:rPr lang="en-GB" sz="1200" kern="1200" dirty="0" smtClean="0">
                <a:solidFill>
                  <a:schemeClr val="tx1"/>
                </a:solidFill>
                <a:effectLst/>
                <a:latin typeface="+mn-lt"/>
                <a:ea typeface="+mn-ea"/>
                <a:cs typeface="+mn-cs"/>
              </a:rPr>
              <a:t>oes the National Transport Strategy address the needs of transport users across Scotland, including citizens and businesses located in different parts of the country?</a:t>
            </a:r>
            <a:endParaRPr lang="en-GB" dirty="0"/>
          </a:p>
        </p:txBody>
      </p:sp>
      <p:sp>
        <p:nvSpPr>
          <p:cNvPr id="4" name="Slide Number Placeholder 3"/>
          <p:cNvSpPr>
            <a:spLocks noGrp="1"/>
          </p:cNvSpPr>
          <p:nvPr>
            <p:ph type="sldNum" sz="quarter" idx="10"/>
          </p:nvPr>
        </p:nvSpPr>
        <p:spPr/>
        <p:txBody>
          <a:bodyPr/>
          <a:lstStyle/>
          <a:p>
            <a:fld id="{D380F2DD-B1C5-4627-B771-D8C502E0260B}" type="slidenum">
              <a:rPr lang="en-GB" smtClean="0"/>
              <a:t>11</a:t>
            </a:fld>
            <a:endParaRPr lang="en-GB"/>
          </a:p>
        </p:txBody>
      </p:sp>
    </p:spTree>
    <p:extLst>
      <p:ext uri="{BB962C8B-B14F-4D97-AF65-F5344CB8AC3E}">
        <p14:creationId xmlns:p14="http://schemas.microsoft.com/office/powerpoint/2010/main" val="399991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Chapter</a:t>
            </a:r>
            <a:r>
              <a:rPr lang="en-GB" baseline="0" dirty="0" smtClean="0"/>
              <a:t> 6 of the Strategy sets out “What we will do” and Section E of the consultation has a number of questions relating to this.</a:t>
            </a:r>
          </a:p>
          <a:p>
            <a:pPr marL="171450" indent="-171450">
              <a:buFont typeface="Arial" panose="020B0604020202020204" pitchFamily="34" charset="0"/>
              <a:buChar char="•"/>
            </a:pPr>
            <a:r>
              <a:rPr lang="en-GB" dirty="0" smtClean="0"/>
              <a:t>We have committed</a:t>
            </a:r>
            <a:r>
              <a:rPr lang="en-GB" baseline="0" dirty="0" smtClean="0"/>
              <a:t> to working with partners to develop a Delivery Plan to support the Strategy and to publish this following the consultation period.  The Delivery Plan will build on the Policies and Enablers set out in the consultation document.</a:t>
            </a:r>
          </a:p>
          <a:p>
            <a:pPr marL="171450" indent="-171450">
              <a:buFont typeface="Arial" panose="020B0604020202020204" pitchFamily="34" charset="0"/>
              <a:buChar char="•"/>
            </a:pPr>
            <a:r>
              <a:rPr lang="en-GB" baseline="0" dirty="0" smtClean="0"/>
              <a:t>This section of the consultation provides consultees with the opportunity to set out what aspects of the transport system work well at the moment, what does not work well and what practical actions you would like to see to support delivery of the National Transport Strategy.</a:t>
            </a:r>
          </a:p>
          <a:p>
            <a:pPr marL="171450" indent="-171450">
              <a:buFont typeface="Arial" panose="020B0604020202020204" pitchFamily="34" charset="0"/>
              <a:buChar char="•"/>
            </a:pPr>
            <a:r>
              <a:rPr lang="en-GB" baseline="0" dirty="0" smtClean="0"/>
              <a:t>The draft Strategy sets out that Scottish Government will take immediate three key action areas. </a:t>
            </a:r>
            <a:r>
              <a:rPr lang="en-GB" dirty="0" smtClean="0"/>
              <a:t>The consultation</a:t>
            </a:r>
            <a:r>
              <a:rPr lang="en-GB" baseline="0" dirty="0" smtClean="0"/>
              <a:t> questions asks if there is anything that those responding would like to say about these actions and also provides an opportunity to provide any other comments on the strategy.</a:t>
            </a:r>
          </a:p>
          <a:p>
            <a:pPr marL="171450" indent="-171450">
              <a:buFont typeface="Arial" panose="020B0604020202020204" pitchFamily="34" charset="0"/>
              <a:buChar char="•"/>
            </a:pPr>
            <a:r>
              <a:rPr lang="en-GB" baseline="0" dirty="0" smtClean="0"/>
              <a:t>Increasing Accountability: </a:t>
            </a:r>
          </a:p>
          <a:p>
            <a:pPr marL="914400" lvl="1" indent="-457200" algn="l">
              <a:buFont typeface="Wingdings" panose="05000000000000000000" pitchFamily="2" charset="2"/>
              <a:buChar char="§"/>
            </a:pPr>
            <a:r>
              <a:rPr lang="en-GB" sz="2400" dirty="0" smtClean="0">
                <a:solidFill>
                  <a:schemeClr val="bg1"/>
                </a:solidFill>
              </a:rPr>
              <a:t>Establish a Delivery Board accountable for delivery of the Strategy </a:t>
            </a:r>
          </a:p>
          <a:p>
            <a:pPr marL="914400" lvl="1" indent="-457200" algn="l">
              <a:buFont typeface="Wingdings" panose="05000000000000000000" pitchFamily="2" charset="2"/>
              <a:buChar char="§"/>
            </a:pPr>
            <a:r>
              <a:rPr lang="en-GB" sz="2400" dirty="0" smtClean="0">
                <a:solidFill>
                  <a:schemeClr val="bg1"/>
                </a:solidFill>
              </a:rPr>
              <a:t>Establish Citizens’ Panels to better understand the lived experiences of people across Scotland</a:t>
            </a:r>
          </a:p>
          <a:p>
            <a:pPr marL="914400" lvl="1" indent="-457200" algn="l">
              <a:buFont typeface="Wingdings" panose="05000000000000000000" pitchFamily="2" charset="2"/>
              <a:buChar char="§"/>
            </a:pPr>
            <a:r>
              <a:rPr lang="en-GB" sz="2400" dirty="0" smtClean="0">
                <a:solidFill>
                  <a:schemeClr val="bg1"/>
                </a:solidFill>
              </a:rPr>
              <a:t>Continue our business engagement</a:t>
            </a:r>
          </a:p>
          <a:p>
            <a:pPr marL="914400" lvl="1" indent="-457200" algn="l">
              <a:buFont typeface="Wingdings" panose="05000000000000000000" pitchFamily="2" charset="2"/>
              <a:buChar char="§"/>
            </a:pPr>
            <a:r>
              <a:rPr lang="en-GB" sz="2400" dirty="0" smtClean="0">
                <a:solidFill>
                  <a:schemeClr val="bg1"/>
                </a:solidFill>
              </a:rPr>
              <a:t>Develop new transport governance arrangements</a:t>
            </a:r>
          </a:p>
          <a:p>
            <a:pPr marL="914400" lvl="1" indent="-457200" algn="l">
              <a:buFont typeface="Wingdings" panose="05000000000000000000" pitchFamily="2" charset="2"/>
              <a:buChar char="§"/>
            </a:pPr>
            <a:r>
              <a:rPr lang="en-GB" sz="2400" dirty="0" smtClean="0">
                <a:solidFill>
                  <a:schemeClr val="bg1"/>
                </a:solidFill>
              </a:rPr>
              <a:t>Report annually on performance</a:t>
            </a:r>
          </a:p>
          <a:p>
            <a:pPr marL="171450" indent="-171450">
              <a:buFont typeface="Arial" panose="020B0604020202020204" pitchFamily="34" charset="0"/>
              <a:buChar char="•"/>
            </a:pPr>
            <a:r>
              <a:rPr lang="en-GB" dirty="0" smtClean="0"/>
              <a:t>Strengthening</a:t>
            </a:r>
            <a:r>
              <a:rPr lang="en-GB" baseline="0" dirty="0" smtClean="0"/>
              <a:t> Evidence:</a:t>
            </a:r>
          </a:p>
          <a:p>
            <a:pPr marL="914400" lvl="1" indent="-457200" algn="l">
              <a:lnSpc>
                <a:spcPct val="110000"/>
              </a:lnSpc>
              <a:buFont typeface="Wingdings" panose="05000000000000000000" pitchFamily="2" charset="2"/>
              <a:buChar char="§"/>
            </a:pPr>
            <a:r>
              <a:rPr lang="en-GB" sz="2400" dirty="0" smtClean="0">
                <a:solidFill>
                  <a:schemeClr val="bg1"/>
                </a:solidFill>
              </a:rPr>
              <a:t>Robust monitoring and evaluation framework</a:t>
            </a:r>
          </a:p>
          <a:p>
            <a:pPr marL="914400" lvl="1" indent="-457200" algn="l">
              <a:lnSpc>
                <a:spcPct val="110000"/>
              </a:lnSpc>
              <a:buFont typeface="Wingdings" panose="05000000000000000000" pitchFamily="2" charset="2"/>
              <a:buChar char="§"/>
            </a:pPr>
            <a:r>
              <a:rPr lang="en-GB" sz="2400" dirty="0" smtClean="0">
                <a:solidFill>
                  <a:schemeClr val="bg1"/>
                </a:solidFill>
              </a:rPr>
              <a:t>A monitoring</a:t>
            </a:r>
            <a:r>
              <a:rPr lang="en-GB" sz="2400" baseline="0" dirty="0" smtClean="0">
                <a:solidFill>
                  <a:schemeClr val="bg1"/>
                </a:solidFill>
              </a:rPr>
              <a:t> framework is being developed to measure and report annually on performance drawing on existing and new sources of data and research.  Where possible, indicators will be broken down </a:t>
            </a:r>
            <a:r>
              <a:rPr lang="en-GB" sz="2400" dirty="0" smtClean="0">
                <a:solidFill>
                  <a:schemeClr val="bg1"/>
                </a:solidFill>
              </a:rPr>
              <a:t>by demographic, socio economic and geographic factors (national, regional and local)</a:t>
            </a:r>
          </a:p>
          <a:p>
            <a:pPr marL="914400" lvl="1" indent="-457200" algn="l">
              <a:buFont typeface="Wingdings" panose="05000000000000000000" pitchFamily="2" charset="2"/>
              <a:buChar char="§"/>
            </a:pPr>
            <a:r>
              <a:rPr lang="en-GB" sz="2400" dirty="0" smtClean="0">
                <a:solidFill>
                  <a:schemeClr val="bg1"/>
                </a:solidFill>
              </a:rPr>
              <a:t>Strengthened use of data, including continued use of our Scenario Planning Approach</a:t>
            </a:r>
          </a:p>
          <a:p>
            <a:pPr marL="914400" lvl="1" indent="-457200" algn="l">
              <a:buFont typeface="Wingdings" panose="05000000000000000000" pitchFamily="2" charset="2"/>
              <a:buChar char="§"/>
            </a:pPr>
            <a:r>
              <a:rPr lang="en-GB" sz="2400" dirty="0" smtClean="0">
                <a:solidFill>
                  <a:schemeClr val="bg1"/>
                </a:solidFill>
              </a:rPr>
              <a:t>Continue work</a:t>
            </a:r>
            <a:r>
              <a:rPr lang="en-GB" sz="2400" baseline="0" dirty="0" smtClean="0">
                <a:solidFill>
                  <a:schemeClr val="bg1"/>
                </a:solidFill>
              </a:rPr>
              <a:t> on the Equalities Duty and Strategic Environmental Assessment </a:t>
            </a:r>
            <a:r>
              <a:rPr lang="en-GB" sz="2400" dirty="0" smtClean="0">
                <a:solidFill>
                  <a:schemeClr val="bg1"/>
                </a:solidFill>
              </a:rPr>
              <a:t>o ensure equalities of opportunity and environmental impacts inform decisions</a:t>
            </a:r>
          </a:p>
          <a:p>
            <a:pPr marL="171450" indent="-171450">
              <a:buFont typeface="Arial" panose="020B0604020202020204" pitchFamily="34" charset="0"/>
              <a:buChar char="•"/>
            </a:pPr>
            <a:r>
              <a:rPr lang="en-GB" dirty="0" smtClean="0"/>
              <a:t>Managing Demand</a:t>
            </a:r>
          </a:p>
          <a:p>
            <a:pPr marL="914400" lvl="1" indent="-457200" algn="l">
              <a:lnSpc>
                <a:spcPct val="110000"/>
              </a:lnSpc>
              <a:buFont typeface="Wingdings" panose="05000000000000000000" pitchFamily="2" charset="2"/>
              <a:buChar char="§"/>
            </a:pPr>
            <a:r>
              <a:rPr lang="en-GB" sz="2400" dirty="0" smtClean="0">
                <a:solidFill>
                  <a:schemeClr val="bg1"/>
                </a:solidFill>
              </a:rPr>
              <a:t>Embed the Sustainable Travel Hierarchy Review in our decision making to </a:t>
            </a:r>
            <a:r>
              <a:rPr lang="en-GB" baseline="0" dirty="0" smtClean="0"/>
              <a:t>prioritise active travel (walking, cycling and wheeling  - i.e. wheelchair use) and shared and public and sustainable transport over the use of private motor car</a:t>
            </a:r>
            <a:endParaRPr lang="en-GB" sz="2400" dirty="0" smtClean="0">
              <a:solidFill>
                <a:schemeClr val="bg1"/>
              </a:solidFill>
            </a:endParaRPr>
          </a:p>
          <a:p>
            <a:pPr marL="914400" lvl="1" indent="-457200" algn="l">
              <a:lnSpc>
                <a:spcPct val="110000"/>
              </a:lnSpc>
              <a:buFont typeface="Wingdings" panose="05000000000000000000" pitchFamily="2" charset="2"/>
              <a:buChar char="§"/>
            </a:pPr>
            <a:r>
              <a:rPr lang="en-GB" sz="2500" dirty="0" smtClean="0">
                <a:solidFill>
                  <a:schemeClr val="bg1"/>
                </a:solidFill>
              </a:rPr>
              <a:t>Sustainable Investment Hierarchy for Budgetary Decisions and the second Strategic</a:t>
            </a:r>
            <a:r>
              <a:rPr lang="en-GB" sz="2500" baseline="0" dirty="0" smtClean="0">
                <a:solidFill>
                  <a:schemeClr val="bg1"/>
                </a:solidFill>
              </a:rPr>
              <a:t> Transport Projects Review which will set out future infrastructure interventions for transport over the next 20 years. </a:t>
            </a:r>
          </a:p>
          <a:p>
            <a:pPr marL="914400" lvl="1" indent="-457200" algn="l">
              <a:lnSpc>
                <a:spcPct val="110000"/>
              </a:lnSpc>
              <a:buFont typeface="Wingdings" panose="05000000000000000000" pitchFamily="2" charset="2"/>
              <a:buChar char="§"/>
            </a:pPr>
            <a:r>
              <a:rPr lang="en-GB" sz="2500" baseline="0" dirty="0" smtClean="0">
                <a:solidFill>
                  <a:schemeClr val="bg1"/>
                </a:solidFill>
              </a:rPr>
              <a:t>The Investment Hierarchy shown here includes reducing the need to travel unsustainably</a:t>
            </a:r>
          </a:p>
          <a:p>
            <a:pPr marL="914400" lvl="1" indent="-457200" algn="l">
              <a:lnSpc>
                <a:spcPct val="110000"/>
              </a:lnSpc>
              <a:buFont typeface="Wingdings" panose="05000000000000000000" pitchFamily="2" charset="2"/>
              <a:buChar char="§"/>
            </a:pPr>
            <a:r>
              <a:rPr lang="en-GB" sz="2400" dirty="0" smtClean="0">
                <a:solidFill>
                  <a:schemeClr val="bg1"/>
                </a:solidFill>
              </a:rPr>
              <a:t>Update the Scottish Transport Appraisal Guidance (STAG)</a:t>
            </a:r>
          </a:p>
          <a:p>
            <a:pPr marL="914400" lvl="1" indent="-457200" algn="l">
              <a:buFont typeface="Wingdings" panose="05000000000000000000" pitchFamily="2" charset="2"/>
              <a:buChar char="§"/>
            </a:pPr>
            <a:r>
              <a:rPr lang="en-GB" sz="2400" dirty="0" smtClean="0">
                <a:solidFill>
                  <a:schemeClr val="bg1"/>
                </a:solidFill>
              </a:rPr>
              <a:t>Funding is complex, but it needs to be fair and sustainable and support wider outcomes</a:t>
            </a:r>
          </a:p>
          <a:p>
            <a:pPr marL="914400" lvl="1" indent="-457200" algn="l">
              <a:buFont typeface="Wingdings" panose="05000000000000000000" pitchFamily="2" charset="2"/>
              <a:buChar char="§"/>
            </a:pPr>
            <a:r>
              <a:rPr lang="en-GB" sz="2400" dirty="0" smtClean="0">
                <a:solidFill>
                  <a:schemeClr val="bg1"/>
                </a:solidFill>
              </a:rPr>
              <a:t>Conversation on managing demand in Scotland as part of the Big Climate Conversation</a:t>
            </a:r>
          </a:p>
        </p:txBody>
      </p:sp>
      <p:sp>
        <p:nvSpPr>
          <p:cNvPr id="4" name="Slide Number Placeholder 3"/>
          <p:cNvSpPr>
            <a:spLocks noGrp="1"/>
          </p:cNvSpPr>
          <p:nvPr>
            <p:ph type="sldNum" sz="quarter" idx="10"/>
          </p:nvPr>
        </p:nvSpPr>
        <p:spPr/>
        <p:txBody>
          <a:bodyPr/>
          <a:lstStyle/>
          <a:p>
            <a:fld id="{D380F2DD-B1C5-4627-B771-D8C502E0260B}" type="slidenum">
              <a:rPr lang="en-GB" smtClean="0"/>
              <a:t>12</a:t>
            </a:fld>
            <a:endParaRPr lang="en-GB"/>
          </a:p>
        </p:txBody>
      </p:sp>
    </p:spTree>
    <p:extLst>
      <p:ext uri="{BB962C8B-B14F-4D97-AF65-F5344CB8AC3E}">
        <p14:creationId xmlns:p14="http://schemas.microsoft.com/office/powerpoint/2010/main" val="98946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Accompanying</a:t>
            </a:r>
            <a:r>
              <a:rPr lang="en-GB" baseline="0" dirty="0" smtClean="0"/>
              <a:t> the Strategy is a summary of the Strategic Environmental Assessment – this was carried out in tandem with the NTS Review to assess the environmental impact of the proposed policies</a:t>
            </a:r>
            <a:endParaRPr lang="en-GB" dirty="0" smtClean="0"/>
          </a:p>
          <a:p>
            <a:pPr marL="171450" indent="-171450">
              <a:buFont typeface="Arial" panose="020B0604020202020204" pitchFamily="34" charset="0"/>
              <a:buChar char="•"/>
            </a:pPr>
            <a:r>
              <a:rPr lang="en-GB" dirty="0" smtClean="0"/>
              <a:t>It</a:t>
            </a:r>
            <a:r>
              <a:rPr lang="en-GB" baseline="0" dirty="0" smtClean="0"/>
              <a:t> is a requirement that t</a:t>
            </a:r>
            <a:r>
              <a:rPr lang="en-GB" dirty="0" smtClean="0"/>
              <a:t>he</a:t>
            </a:r>
            <a:r>
              <a:rPr lang="en-GB" baseline="0" dirty="0" smtClean="0"/>
              <a:t> Post Adoption Statement documents comments on both the Environmental Report and draft Strategy including reasons for why the Strategy was finalised its final format in light of comments received.  </a:t>
            </a:r>
            <a:endParaRPr lang="en-GB" dirty="0"/>
          </a:p>
        </p:txBody>
      </p:sp>
      <p:sp>
        <p:nvSpPr>
          <p:cNvPr id="4" name="Slide Number Placeholder 3"/>
          <p:cNvSpPr>
            <a:spLocks noGrp="1"/>
          </p:cNvSpPr>
          <p:nvPr>
            <p:ph type="sldNum" sz="quarter" idx="10"/>
          </p:nvPr>
        </p:nvSpPr>
        <p:spPr/>
        <p:txBody>
          <a:bodyPr/>
          <a:lstStyle/>
          <a:p>
            <a:fld id="{D380F2DD-B1C5-4627-B771-D8C502E0260B}" type="slidenum">
              <a:rPr lang="en-GB" smtClean="0"/>
              <a:t>13</a:t>
            </a:fld>
            <a:endParaRPr lang="en-GB"/>
          </a:p>
        </p:txBody>
      </p:sp>
    </p:spTree>
    <p:extLst>
      <p:ext uri="{BB962C8B-B14F-4D97-AF65-F5344CB8AC3E}">
        <p14:creationId xmlns:p14="http://schemas.microsoft.com/office/powerpoint/2010/main" val="357244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Transport</a:t>
            </a:r>
            <a:r>
              <a:rPr lang="en-GB" baseline="0" dirty="0" smtClean="0"/>
              <a:t> Scotland encourages everyone – whether local authority, </a:t>
            </a:r>
            <a:r>
              <a:rPr lang="en-GB" baseline="0" dirty="0" err="1" smtClean="0"/>
              <a:t>RTP</a:t>
            </a:r>
            <a:r>
              <a:rPr lang="en-GB" baseline="0" dirty="0" smtClean="0"/>
              <a:t>, transport provider, third sector,  business or organisation, academia, interest group, or individual - whether they travel by car, walking, public transport, or any other mode – to participate in the consultation before the deadline of 23 October</a:t>
            </a:r>
          </a:p>
          <a:p>
            <a:pPr marL="171450" indent="-171450">
              <a:buFont typeface="Arial" panose="020B0604020202020204" pitchFamily="34" charset="0"/>
              <a:buChar char="•"/>
            </a:pPr>
            <a:r>
              <a:rPr lang="en-GB" baseline="0" dirty="0" smtClean="0"/>
              <a:t>You can have your say via the link on the screen above</a:t>
            </a:r>
          </a:p>
          <a:p>
            <a:pPr marL="171450" indent="-171450">
              <a:buFont typeface="Arial" panose="020B0604020202020204" pitchFamily="34" charset="0"/>
              <a:buChar char="•"/>
            </a:pPr>
            <a:r>
              <a:rPr lang="en-GB" baseline="0" dirty="0" smtClean="0"/>
              <a:t>We will analyses responses to the consultation to finalise the Strategy post consultation and develop the Delivery Plan </a:t>
            </a:r>
          </a:p>
          <a:p>
            <a:pPr marL="171450" indent="-171450">
              <a:buFont typeface="Arial" panose="020B0604020202020204" pitchFamily="34" charset="0"/>
              <a:buChar char="•"/>
            </a:pPr>
            <a:r>
              <a:rPr lang="en-GB" baseline="0" dirty="0" smtClean="0"/>
              <a:t>If you require a hard copy of the consultation, then you can request this via the dedicated consultation hotline above</a:t>
            </a:r>
          </a:p>
          <a:p>
            <a:endParaRPr lang="en-GB" dirty="0"/>
          </a:p>
        </p:txBody>
      </p:sp>
      <p:sp>
        <p:nvSpPr>
          <p:cNvPr id="4" name="Slide Number Placeholder 3"/>
          <p:cNvSpPr>
            <a:spLocks noGrp="1"/>
          </p:cNvSpPr>
          <p:nvPr>
            <p:ph type="sldNum" sz="quarter" idx="10"/>
          </p:nvPr>
        </p:nvSpPr>
        <p:spPr/>
        <p:txBody>
          <a:bodyPr/>
          <a:lstStyle/>
          <a:p>
            <a:fld id="{D380F2DD-B1C5-4627-B771-D8C502E0260B}" type="slidenum">
              <a:rPr lang="en-GB" smtClean="0"/>
              <a:t>14</a:t>
            </a:fld>
            <a:endParaRPr lang="en-GB"/>
          </a:p>
        </p:txBody>
      </p:sp>
    </p:spTree>
    <p:extLst>
      <p:ext uri="{BB962C8B-B14F-4D97-AF65-F5344CB8AC3E}">
        <p14:creationId xmlns:p14="http://schemas.microsoft.com/office/powerpoint/2010/main" val="26331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lvl="1" indent="-171450" algn="l" defTabSz="914400" rtl="0" eaLnBrk="1" latinLnBrk="0" hangingPunct="1">
              <a:buFont typeface="Arial" panose="020B0604020202020204" pitchFamily="34" charset="0"/>
              <a:buChar char="•"/>
            </a:pPr>
            <a:r>
              <a:rPr lang="en-GB" sz="1200" kern="1200" baseline="0" dirty="0" smtClean="0">
                <a:solidFill>
                  <a:schemeClr val="tx1"/>
                </a:solidFill>
                <a:latin typeface="+mn-lt"/>
                <a:ea typeface="+mn-ea"/>
                <a:cs typeface="+mn-cs"/>
              </a:rPr>
              <a:t>The draft Strategy has been developed in collaboration with extensive and wide-ranging networks - including local government, regional transport partnerships, the third sector, transport operators, business, industry, academics and action groups.</a:t>
            </a:r>
          </a:p>
          <a:p>
            <a:pPr marL="171450" lvl="1" indent="-171450" algn="l" defTabSz="914400" rtl="0" eaLnBrk="1" latinLnBrk="0" hangingPunct="1">
              <a:buFont typeface="Arial" panose="020B0604020202020204" pitchFamily="34" charset="0"/>
              <a:buChar char="•"/>
            </a:pPr>
            <a:r>
              <a:rPr lang="en-GB" sz="1200" kern="1200" baseline="0" dirty="0" smtClean="0">
                <a:solidFill>
                  <a:schemeClr val="tx1"/>
                </a:solidFill>
                <a:latin typeface="+mn-lt"/>
                <a:ea typeface="+mn-ea"/>
                <a:cs typeface="+mn-cs"/>
              </a:rPr>
              <a:t>Transport Scotland has delivered a number of engagement events at island, rural and urban communities across Scotland, reaching over 3,000 people.  Online survey activity has also reached a further 900 people.</a:t>
            </a:r>
          </a:p>
          <a:p>
            <a:pPr marL="171450" lvl="1" indent="-171450" algn="l" defTabSz="914400" rtl="0" eaLnBrk="1" latinLnBrk="0" hangingPunct="1">
              <a:buFont typeface="Arial" panose="020B0604020202020204" pitchFamily="34" charset="0"/>
              <a:buChar char="•"/>
            </a:pPr>
            <a:r>
              <a:rPr lang="en-GB" sz="1200" kern="1200" baseline="0" dirty="0" smtClean="0">
                <a:solidFill>
                  <a:schemeClr val="tx1"/>
                </a:solidFill>
                <a:latin typeface="+mn-lt"/>
                <a:ea typeface="+mn-ea"/>
                <a:cs typeface="+mn-cs"/>
              </a:rPr>
              <a:t>An evidence base has been built to inform the Strategy, looking at challenges and emerging trends</a:t>
            </a:r>
          </a:p>
          <a:p>
            <a:pPr marL="171450" lvl="1" indent="-171450" algn="l" defTabSz="914400" rtl="0" eaLnBrk="1" latinLnBrk="0" hangingPunct="1">
              <a:buFont typeface="Arial" panose="020B0604020202020204" pitchFamily="34" charset="0"/>
              <a:buChar char="•"/>
            </a:pPr>
            <a:endParaRPr lang="en-GB" sz="1200" kern="1200" baseline="0" dirty="0" smtClean="0">
              <a:solidFill>
                <a:schemeClr val="tx1"/>
              </a:solidFill>
              <a:latin typeface="+mn-lt"/>
              <a:ea typeface="+mn-ea"/>
              <a:cs typeface="+mn-cs"/>
            </a:endParaRPr>
          </a:p>
          <a:p>
            <a:pPr marL="457200" lvl="1" indent="0" algn="l">
              <a:buFont typeface="Wingdings" panose="05000000000000000000" pitchFamily="2" charset="2"/>
              <a:buNone/>
            </a:pPr>
            <a:endParaRPr lang="en-GB" sz="2400" baseline="0" dirty="0" smtClean="0">
              <a:latin typeface="Arial" panose="020B0604020202020204" pitchFamily="34" charset="0"/>
              <a:cs typeface="Arial" panose="020B0604020202020204" pitchFamily="34" charset="0"/>
            </a:endParaRPr>
          </a:p>
          <a:p>
            <a:pPr marL="457200" lvl="1" indent="0" algn="l">
              <a:buFont typeface="Wingdings" panose="05000000000000000000" pitchFamily="2" charset="2"/>
              <a:buNone/>
            </a:pPr>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3B93-93F0-4B22-9455-8EDCCEDDC2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16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Transport</a:t>
            </a:r>
            <a:r>
              <a:rPr lang="en-GB" baseline="0" dirty="0" smtClean="0"/>
              <a:t> Scotland launched the consultation on the draft Strategy on Wednesday 31 July.</a:t>
            </a:r>
          </a:p>
          <a:p>
            <a:pPr marL="171450" indent="-171450">
              <a:buFont typeface="Arial" panose="020B0604020202020204" pitchFamily="34" charset="0"/>
              <a:buChar char="•"/>
            </a:pPr>
            <a:r>
              <a:rPr lang="en-GB" baseline="0" dirty="0" smtClean="0"/>
              <a:t>The document sets out six sections, which will be discussed in more detail during the presentation.</a:t>
            </a:r>
          </a:p>
          <a:p>
            <a:pPr marL="171450" indent="-171450">
              <a:buFont typeface="Arial" panose="020B0604020202020204" pitchFamily="34" charset="0"/>
              <a:buChar char="•"/>
            </a:pPr>
            <a:r>
              <a:rPr lang="en-GB" baseline="0" dirty="0" smtClean="0"/>
              <a:t>Everyone is encouraged to respond to the consultation, which will be live until midnight on Wednesday 23 October 2019</a:t>
            </a:r>
          </a:p>
        </p:txBody>
      </p:sp>
      <p:sp>
        <p:nvSpPr>
          <p:cNvPr id="4" name="Slide Number Placeholder 3"/>
          <p:cNvSpPr>
            <a:spLocks noGrp="1"/>
          </p:cNvSpPr>
          <p:nvPr>
            <p:ph type="sldNum" sz="quarter" idx="10"/>
          </p:nvPr>
        </p:nvSpPr>
        <p:spPr/>
        <p:txBody>
          <a:bodyPr/>
          <a:lstStyle/>
          <a:p>
            <a:fld id="{D380F2DD-B1C5-4627-B771-D8C502E0260B}" type="slidenum">
              <a:rPr lang="en-GB" smtClean="0"/>
              <a:t>3</a:t>
            </a:fld>
            <a:endParaRPr lang="en-GB"/>
          </a:p>
        </p:txBody>
      </p:sp>
    </p:spTree>
    <p:extLst>
      <p:ext uri="{BB962C8B-B14F-4D97-AF65-F5344CB8AC3E}">
        <p14:creationId xmlns:p14="http://schemas.microsoft.com/office/powerpoint/2010/main" val="280060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Chapter</a:t>
            </a:r>
            <a:r>
              <a:rPr lang="en-GB" baseline="0" dirty="0" smtClean="0"/>
              <a:t> 2 sets out the vision for transport in Scotland - </a:t>
            </a:r>
            <a:r>
              <a:rPr lang="en-GB" i="1" baseline="0" dirty="0" smtClean="0"/>
              <a:t>We will have a sustainable, inclusive and accessible transport system, helping deliver a healthier, fairer and more prosperous Scotland for communities, businesses and visitors.</a:t>
            </a:r>
          </a:p>
          <a:p>
            <a:pPr marL="171450" indent="-171450">
              <a:buFont typeface="Arial" panose="020B0604020202020204" pitchFamily="34" charset="0"/>
              <a:buChar char="•"/>
            </a:pPr>
            <a:r>
              <a:rPr lang="en-GB" i="0" baseline="0" dirty="0" smtClean="0"/>
              <a:t>The vision for Scotland’s transport system is one for all of Scotland recognising the differences between our cities, towns, remote and rural areas and islands. </a:t>
            </a:r>
          </a:p>
          <a:p>
            <a:pPr marL="171450" indent="-171450">
              <a:buFont typeface="Arial" panose="020B0604020202020204" pitchFamily="34" charset="0"/>
              <a:buChar char="•"/>
            </a:pPr>
            <a:r>
              <a:rPr lang="en-GB" i="0" baseline="0" dirty="0" smtClean="0"/>
              <a:t>It is a Strategy for the whole of the transport system, including people, businesses and freight</a:t>
            </a:r>
          </a:p>
          <a:p>
            <a:pPr marL="171450" indent="-171450">
              <a:buFont typeface="Arial" panose="020B0604020202020204" pitchFamily="34" charset="0"/>
              <a:buChar char="•"/>
            </a:pPr>
            <a:r>
              <a:rPr lang="en-GB" i="0" baseline="0" dirty="0" smtClean="0"/>
              <a:t>We all have a responsibility for delivering the Strategy and making sure it is a success - from local and central governments and regional transport partnerships implementing policies, to businesses and individuals taking account of their actions and impacts when making travel decisions.</a:t>
            </a:r>
          </a:p>
          <a:p>
            <a:pPr marL="171450" indent="-171450">
              <a:buFont typeface="Arial" panose="020B0604020202020204" pitchFamily="34" charset="0"/>
              <a:buChar char="•"/>
            </a:pPr>
            <a:r>
              <a:rPr lang="en-GB" baseline="0" dirty="0" smtClean="0"/>
              <a:t>The Strategy sets four priorities for the transport system over the next twenty years, namely that it – Promotes Equality, Takes Climate Action, Helps our Economy Prosper and Improves our Health and Wellbeing.</a:t>
            </a:r>
          </a:p>
          <a:p>
            <a:pPr marL="171450" indent="-171450">
              <a:buFont typeface="Arial" panose="020B0604020202020204" pitchFamily="34" charset="0"/>
              <a:buChar char="•"/>
            </a:pPr>
            <a:r>
              <a:rPr lang="en-GB" baseline="0" dirty="0" smtClean="0"/>
              <a:t>Our vision will be the basis upon which we take major strategic decision and evaluate the success of our transport policies going forward.  All four Priorities are interlinked to deliver the vision.  For example, Improving our Health and Wellbeing through promoting active travel will help us Take Climate Action. Of course there are tensions too.</a:t>
            </a:r>
          </a:p>
          <a:p>
            <a:pPr marL="171450" indent="-171450">
              <a:buFont typeface="Arial" panose="020B0604020202020204" pitchFamily="34" charset="0"/>
              <a:buChar char="•"/>
            </a:pPr>
            <a:r>
              <a:rPr lang="en-GB" baseline="0" dirty="0" smtClean="0"/>
              <a:t>Each priority has three outcomes with underlying policies and enablers which will deliver the vision and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Takes Climate Action - </a:t>
            </a:r>
            <a:r>
              <a:rPr lang="en-GB" sz="1200" b="1" kern="1200" dirty="0" smtClean="0">
                <a:solidFill>
                  <a:schemeClr val="tx1"/>
                </a:solidFill>
                <a:effectLst/>
                <a:latin typeface="+mn-lt"/>
                <a:ea typeface="+mn-ea"/>
                <a:cs typeface="+mn-cs"/>
              </a:rPr>
              <a:t>People will be able to make travel choices that minimise the long-term impacts on our climate and the wellbeing of future generations.  </a:t>
            </a:r>
            <a:r>
              <a:rPr lang="en-GB" sz="1200" b="0" kern="1200" dirty="0" smtClean="0">
                <a:solidFill>
                  <a:schemeClr val="tx1"/>
                </a:solidFill>
                <a:effectLst/>
                <a:latin typeface="+mn-lt"/>
                <a:ea typeface="+mn-ea"/>
                <a:cs typeface="+mn-cs"/>
              </a:rPr>
              <a:t>This</a:t>
            </a:r>
            <a:r>
              <a:rPr lang="en-GB" sz="1200" b="0" kern="1200" baseline="0" dirty="0" smtClean="0">
                <a:solidFill>
                  <a:schemeClr val="tx1"/>
                </a:solidFill>
                <a:effectLst/>
                <a:latin typeface="+mn-lt"/>
                <a:ea typeface="+mn-ea"/>
                <a:cs typeface="+mn-cs"/>
              </a:rPr>
              <a:t> r</a:t>
            </a:r>
            <a:r>
              <a:rPr lang="en-GB" sz="1200" b="0" kern="1200" dirty="0" smtClean="0">
                <a:solidFill>
                  <a:schemeClr val="tx1"/>
                </a:solidFill>
                <a:effectLst/>
                <a:latin typeface="+mn-lt"/>
                <a:ea typeface="+mn-ea"/>
                <a:cs typeface="+mn-cs"/>
              </a:rPr>
              <a:t>e</a:t>
            </a:r>
            <a:r>
              <a:rPr lang="en-GB" baseline="0" dirty="0" smtClean="0"/>
              <a:t>flects that we are facing a global climate emergency and that the Scottish Government is proposing an ambitious net-zero emissions target by 2045 – transport will play a key role in achieving this, being Scotland’s largest emitting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Promotes Equality - </a:t>
            </a:r>
            <a:r>
              <a:rPr lang="en-GB" sz="1200" b="1" kern="1200" dirty="0" smtClean="0">
                <a:solidFill>
                  <a:schemeClr val="tx1"/>
                </a:solidFill>
                <a:effectLst/>
                <a:latin typeface="+mn-lt"/>
                <a:ea typeface="+mn-ea"/>
                <a:cs typeface="+mn-cs"/>
              </a:rPr>
              <a:t>Everyone in Scotland will share in the benefits of a modern and accessible transport system.</a:t>
            </a:r>
            <a:r>
              <a:rPr lang="en-GB" sz="1200" b="1" kern="1200" baseline="0" dirty="0" smtClean="0">
                <a:solidFill>
                  <a:schemeClr val="tx1"/>
                </a:solidFill>
                <a:effectLst/>
                <a:latin typeface="+mn-lt"/>
                <a:ea typeface="+mn-ea"/>
                <a:cs typeface="+mn-cs"/>
              </a:rPr>
              <a:t> </a:t>
            </a:r>
            <a:r>
              <a:rPr lang="en-GB" baseline="0" dirty="0" smtClean="0"/>
              <a:t>– This reflects the focus on inclusive economic growth, our duty to advance equality of outcome including protected characteristics of age, disability, gender reassignment, marriage and civil partnership, pregnancy and maternity, race, religion or belief, sex and sexual orientation. It r</a:t>
            </a:r>
            <a:r>
              <a:rPr lang="en-GB" sz="1200" b="0" kern="1200" baseline="0" dirty="0" smtClean="0">
                <a:solidFill>
                  <a:schemeClr val="tx1"/>
                </a:solidFill>
                <a:effectLst/>
                <a:latin typeface="+mn-lt"/>
                <a:ea typeface="+mn-ea"/>
                <a:cs typeface="+mn-cs"/>
              </a:rPr>
              <a:t>e</a:t>
            </a:r>
            <a:r>
              <a:rPr lang="en-GB" baseline="0" dirty="0" smtClean="0"/>
              <a:t>flects that transport is identified as driver of poverty through its impact on household income from transport connecting to jobs and income and proportion of household spend on transport.  It recognises the importance of providing fair and affordable access to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Improves our Health and Wellbeing- </a:t>
            </a:r>
            <a:r>
              <a:rPr lang="en-GB" sz="1200" b="1" kern="1200" dirty="0" smtClean="0">
                <a:solidFill>
                  <a:schemeClr val="tx1"/>
                </a:solidFill>
                <a:effectLst/>
                <a:latin typeface="+mn-lt"/>
                <a:ea typeface="+mn-ea"/>
                <a:cs typeface="+mn-cs"/>
              </a:rPr>
              <a:t>Scotland’s transport system will be safe and enable a healthy and fit nation.</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This reflects the role of the transport system in</a:t>
            </a:r>
            <a:r>
              <a:rPr lang="en-GB" sz="1200" b="0" kern="1200" dirty="0" smtClean="0">
                <a:solidFill>
                  <a:schemeClr val="tx1"/>
                </a:solidFill>
                <a:effectLst/>
                <a:latin typeface="+mn-lt"/>
                <a:ea typeface="+mn-ea"/>
                <a:cs typeface="+mn-cs"/>
              </a:rPr>
              <a:t> allowing people to make active travel choices to improve their health and wellbeing and seek to reduce health inequalities</a:t>
            </a:r>
            <a:endParaRPr lang="en-GB"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Helps our economy prosper</a:t>
            </a:r>
            <a:r>
              <a:rPr lang="en-GB" sz="1200" b="0" kern="1200" baseline="0" dirty="0" smtClean="0">
                <a:solidFill>
                  <a:schemeClr val="tx1"/>
                </a:solidFill>
                <a:effectLst/>
                <a:latin typeface="+mn-lt"/>
                <a:ea typeface="+mn-ea"/>
                <a:cs typeface="+mn-cs"/>
              </a:rPr>
              <a:t> - </a:t>
            </a:r>
            <a:r>
              <a:rPr lang="en-GB" sz="1200" b="1" kern="1200" dirty="0" smtClean="0">
                <a:solidFill>
                  <a:schemeClr val="tx1"/>
                </a:solidFill>
                <a:effectLst/>
                <a:latin typeface="+mn-lt"/>
                <a:ea typeface="+mn-ea"/>
                <a:cs typeface="+mn-cs"/>
              </a:rPr>
              <a:t>Scotland will have a transport system that will help deliver sustainable, inclusive economic growth enabling the whole country to flourish.</a:t>
            </a:r>
            <a:r>
              <a:rPr lang="en-GB" sz="1200" kern="1200" dirty="0" smtClean="0">
                <a:solidFill>
                  <a:schemeClr val="tx1"/>
                </a:solidFill>
                <a:effectLst/>
                <a:latin typeface="+mn-lt"/>
                <a:ea typeface="+mn-ea"/>
                <a:cs typeface="+mn-cs"/>
              </a:rPr>
              <a:t> Transport plays a key role in delivering Scotland’s Economic Strategy.  This priority reflects</a:t>
            </a:r>
            <a:r>
              <a:rPr lang="en-GB" sz="1200" kern="1200" baseline="0" dirty="0" smtClean="0">
                <a:solidFill>
                  <a:schemeClr val="tx1"/>
                </a:solidFill>
                <a:effectLst/>
                <a:latin typeface="+mn-lt"/>
                <a:ea typeface="+mn-ea"/>
                <a:cs typeface="+mn-cs"/>
              </a:rPr>
              <a:t> the importance of the transport system to people and to business to provide access to jobs, education and training and for business to access labour markets, suppliers and customers.  It also reflects the role of innovation in transport – which is developing fast and needs to support our aims.</a:t>
            </a: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baseline="0" dirty="0" smtClean="0"/>
              <a:t>Within the priorities we have signalled a clear focus on Promoting Equality and Taking Climate Action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3B93-93F0-4B22-9455-8EDCCEDDC2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80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Chapter 3 of the Strategy</a:t>
            </a:r>
            <a:r>
              <a:rPr lang="en-GB" baseline="0" dirty="0" smtClean="0"/>
              <a:t> describes evidenced based current and emerging challenges interconnected with transport – too numerous to discuss in detail here - but the consultation provides an opportunity to state whether you agree with the challenges that have been set out.</a:t>
            </a:r>
          </a:p>
          <a:p>
            <a:pPr marL="171450" indent="-171450">
              <a:buFont typeface="Arial" panose="020B0604020202020204" pitchFamily="34" charset="0"/>
              <a:buChar char="•"/>
            </a:pPr>
            <a:r>
              <a:rPr lang="en-GB" baseline="0" dirty="0" smtClean="0"/>
              <a:t>This includes a section recognising Scotland’s regional differences and transport specific barriers faced in cities and towns and within remote, rural and island communities informed by our engagement during the development of the draft Strategy.</a:t>
            </a:r>
          </a:p>
        </p:txBody>
      </p:sp>
      <p:sp>
        <p:nvSpPr>
          <p:cNvPr id="4" name="Slide Number Placeholder 3"/>
          <p:cNvSpPr>
            <a:spLocks noGrp="1"/>
          </p:cNvSpPr>
          <p:nvPr>
            <p:ph type="sldNum" sz="quarter" idx="10"/>
          </p:nvPr>
        </p:nvSpPr>
        <p:spPr/>
        <p:txBody>
          <a:bodyPr/>
          <a:lstStyle/>
          <a:p>
            <a:fld id="{D380F2DD-B1C5-4627-B771-D8C502E0260B}" type="slidenum">
              <a:rPr lang="en-GB" smtClean="0"/>
              <a:t>5</a:t>
            </a:fld>
            <a:endParaRPr lang="en-GB"/>
          </a:p>
        </p:txBody>
      </p:sp>
    </p:spTree>
    <p:extLst>
      <p:ext uri="{BB962C8B-B14F-4D97-AF65-F5344CB8AC3E}">
        <p14:creationId xmlns:p14="http://schemas.microsoft.com/office/powerpoint/2010/main" val="330724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Chapter 3 of the Strategy</a:t>
            </a:r>
            <a:r>
              <a:rPr lang="en-GB" baseline="0" dirty="0" smtClean="0"/>
              <a:t> describes evidenced based current and emerging challenges interconnected on transport – too numerous to discuss in detail here but the consultation provides an opportunity to state whether you agree with the challenges that have been set out.</a:t>
            </a:r>
          </a:p>
          <a:p>
            <a:pPr marL="171450" indent="-171450">
              <a:buFont typeface="Arial" panose="020B0604020202020204" pitchFamily="34" charset="0"/>
              <a:buChar char="•"/>
            </a:pPr>
            <a:r>
              <a:rPr lang="en-GB" baseline="0" dirty="0" smtClean="0"/>
              <a:t>This includes a section recognising Scotland’s Regional differences and transport specific barriers faced in cities and towns and within Remote and Rural and Island Communities informed by our engagement during the development of the draft Strategy.</a:t>
            </a:r>
          </a:p>
          <a:p>
            <a:pPr marL="171450" indent="-171450">
              <a:buFont typeface="Arial" panose="020B0604020202020204" pitchFamily="34" charset="0"/>
              <a:buChar char="•"/>
            </a:pPr>
            <a:r>
              <a:rPr lang="en-GB" baseline="0" dirty="0" smtClean="0"/>
              <a:t>If this Strategy is to be a catalyst for change and deliver our vision and Outcomes it must successfully tackle these challenges </a:t>
            </a:r>
          </a:p>
          <a:p>
            <a:pPr marL="171450" indent="-171450">
              <a:buFont typeface="Arial" panose="020B0604020202020204" pitchFamily="34" charset="0"/>
              <a:buChar char="•"/>
            </a:pPr>
            <a:r>
              <a:rPr lang="en-GB" baseline="0" dirty="0" smtClean="0"/>
              <a:t>Chapter 4 sets out the Policies and Enablers to achieve that</a:t>
            </a:r>
            <a:endParaRPr lang="en-GB" dirty="0" smtClean="0"/>
          </a:p>
          <a:p>
            <a:pPr marL="171450" indent="-171450">
              <a:buFont typeface="Arial" panose="020B0604020202020204" pitchFamily="34" charset="0"/>
              <a:buChar char="•"/>
            </a:pPr>
            <a:r>
              <a:rPr lang="en-GB" dirty="0" smtClean="0"/>
              <a:t>Transport Scotland</a:t>
            </a:r>
            <a:r>
              <a:rPr lang="en-GB" baseline="0" dirty="0" smtClean="0"/>
              <a:t> worked in collaboration with over 60 transport partners through four thematic Working Groups between 2017 and 2019.</a:t>
            </a:r>
          </a:p>
          <a:p>
            <a:pPr marL="171450" indent="-171450">
              <a:buFont typeface="Arial" panose="020B0604020202020204" pitchFamily="34" charset="0"/>
              <a:buChar char="•"/>
            </a:pPr>
            <a:r>
              <a:rPr lang="en-GB" baseline="0" dirty="0" smtClean="0"/>
              <a:t>These groups established 14 interconnecting policies, and Transport Scotland identified 38 related enablers that could be developed to achieve the vision and outcomes</a:t>
            </a:r>
          </a:p>
          <a:p>
            <a:pPr marL="171450" indent="-171450">
              <a:buFont typeface="Arial" panose="020B0604020202020204" pitchFamily="34" charset="0"/>
              <a:buChar char="•"/>
            </a:pPr>
            <a:r>
              <a:rPr lang="en-GB" baseline="0" dirty="0" smtClean="0"/>
              <a:t>A Scenario Planning Tool was also created to test these policies against a set of future, plausible scenarios</a:t>
            </a:r>
          </a:p>
          <a:p>
            <a:pPr marL="171450" indent="-171450">
              <a:buFont typeface="Arial" panose="020B0604020202020204" pitchFamily="34" charset="0"/>
              <a:buChar char="•"/>
            </a:pPr>
            <a:r>
              <a:rPr lang="en-GB" baseline="0" dirty="0" smtClean="0"/>
              <a:t>The policies are expressed  as a high-level statement of intent aimed at achieving the vision and Outcomes.  Further details is provided through a series of enables which represent the mechanism for delivering the high-level policies. </a:t>
            </a:r>
          </a:p>
          <a:p>
            <a:pPr marL="171450" indent="-171450">
              <a:buFont typeface="Arial" panose="020B0604020202020204" pitchFamily="34" charset="0"/>
              <a:buChar char="•"/>
            </a:pPr>
            <a:r>
              <a:rPr lang="en-GB" dirty="0" smtClean="0"/>
              <a:t>Due</a:t>
            </a:r>
            <a:r>
              <a:rPr lang="en-GB" baseline="0" dirty="0" smtClean="0"/>
              <a:t> to future level uncertainty need a Strategy that is not only a catalyst for change, but is flexible and can adapt – so these Policies and Enablers developed and assessed to achieve the Vision, Priorities and Outcomes will need to be flexible and effective. </a:t>
            </a:r>
          </a:p>
          <a:p>
            <a:pPr marL="171450" indent="-171450">
              <a:buFont typeface="Arial" panose="020B0604020202020204" pitchFamily="34" charset="0"/>
              <a:buChar char="•"/>
            </a:pPr>
            <a:r>
              <a:rPr lang="en-GB" baseline="0" dirty="0" smtClean="0"/>
              <a:t>We are committed to developing a Delivery Plan building on these Policies and Enablers</a:t>
            </a:r>
            <a:endParaRPr lang="en-GB" dirty="0"/>
          </a:p>
        </p:txBody>
      </p:sp>
      <p:sp>
        <p:nvSpPr>
          <p:cNvPr id="4" name="Slide Number Placeholder 3"/>
          <p:cNvSpPr>
            <a:spLocks noGrp="1"/>
          </p:cNvSpPr>
          <p:nvPr>
            <p:ph type="sldNum" sz="quarter" idx="10"/>
          </p:nvPr>
        </p:nvSpPr>
        <p:spPr/>
        <p:txBody>
          <a:bodyPr/>
          <a:lstStyle/>
          <a:p>
            <a:fld id="{D380F2DD-B1C5-4627-B771-D8C502E0260B}" type="slidenum">
              <a:rPr lang="en-GB" smtClean="0"/>
              <a:t>6</a:t>
            </a:fld>
            <a:endParaRPr lang="en-GB"/>
          </a:p>
        </p:txBody>
      </p:sp>
    </p:spTree>
    <p:extLst>
      <p:ext uri="{BB962C8B-B14F-4D97-AF65-F5344CB8AC3E}">
        <p14:creationId xmlns:p14="http://schemas.microsoft.com/office/powerpoint/2010/main" val="306372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These three slides</a:t>
            </a:r>
            <a:r>
              <a:rPr lang="en-GB" baseline="0" dirty="0" smtClean="0"/>
              <a:t> show the 14 policies and 38 enablers that were put forward by our collaborative groups.</a:t>
            </a:r>
          </a:p>
          <a:p>
            <a:pPr marL="171450" indent="-171450">
              <a:buFont typeface="Arial" panose="020B0604020202020204" pitchFamily="34" charset="0"/>
              <a:buChar char="•"/>
            </a:pPr>
            <a:r>
              <a:rPr lang="en-GB" baseline="0" dirty="0" smtClean="0"/>
              <a:t>These are included in the consultation document and all views are welcomed to help develop these further.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3B93-93F0-4B22-9455-8EDCCEDDC2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731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These three slides</a:t>
            </a:r>
            <a:r>
              <a:rPr lang="en-GB" baseline="0" dirty="0" smtClean="0"/>
              <a:t> show the 14 policies and 38 enablers that were put forward by our collaborative groups.</a:t>
            </a:r>
          </a:p>
          <a:p>
            <a:pPr marL="171450" indent="-171450">
              <a:buFont typeface="Arial" panose="020B0604020202020204" pitchFamily="34" charset="0"/>
              <a:buChar char="•"/>
            </a:pPr>
            <a:r>
              <a:rPr lang="en-GB" baseline="0" dirty="0" smtClean="0"/>
              <a:t>These are included in the consultation document and all views are welcomed to help develop these further.</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3B93-93F0-4B22-9455-8EDCCEDDC2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10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These three slides</a:t>
            </a:r>
            <a:r>
              <a:rPr lang="en-GB" baseline="0" dirty="0" smtClean="0"/>
              <a:t> show the 14 policies and 38 enablers that were put forward by our collaborative groups.</a:t>
            </a:r>
          </a:p>
          <a:p>
            <a:pPr marL="171450" indent="-171450">
              <a:buFont typeface="Arial" panose="020B0604020202020204" pitchFamily="34" charset="0"/>
              <a:buChar char="•"/>
            </a:pPr>
            <a:r>
              <a:rPr lang="en-GB" baseline="0" dirty="0" smtClean="0"/>
              <a:t>These are included in the consultation document and all views are welcomed to help develop these further.</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73B93-93F0-4B22-9455-8EDCCEDDC2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4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25401" y="-100012"/>
            <a:ext cx="9118600" cy="6877051"/>
            <a:chOff x="1" y="-18915"/>
            <a:chExt cx="9118918" cy="6876915"/>
          </a:xfrm>
        </p:grpSpPr>
        <p:pic>
          <p:nvPicPr>
            <p:cNvPr id="3" name="Picture 6"/>
            <p:cNvPicPr>
              <a:picLocks noChangeAspect="1"/>
            </p:cNvPicPr>
            <p:nvPr userDrawn="1"/>
          </p:nvPicPr>
          <p:blipFill>
            <a:blip r:embed="rId2"/>
            <a:srcRect/>
            <a:stretch>
              <a:fillRect/>
            </a:stretch>
          </p:blipFill>
          <p:spPr bwMode="auto">
            <a:xfrm>
              <a:off x="1" y="-18915"/>
              <a:ext cx="9118918" cy="6876915"/>
            </a:xfrm>
            <a:prstGeom prst="rect">
              <a:avLst/>
            </a:prstGeom>
            <a:noFill/>
            <a:ln w="9525">
              <a:noFill/>
              <a:miter lim="800000"/>
              <a:headEnd/>
              <a:tailEnd/>
            </a:ln>
          </p:spPr>
        </p:pic>
        <p:pic>
          <p:nvPicPr>
            <p:cNvPr id="4" name="Picture 7"/>
            <p:cNvPicPr>
              <a:picLocks noChangeAspect="1"/>
            </p:cNvPicPr>
            <p:nvPr userDrawn="1"/>
          </p:nvPicPr>
          <p:blipFill>
            <a:blip r:embed="rId3"/>
            <a:srcRect/>
            <a:stretch>
              <a:fillRect/>
            </a:stretch>
          </p:blipFill>
          <p:spPr bwMode="auto">
            <a:xfrm>
              <a:off x="8028384" y="188640"/>
              <a:ext cx="857370" cy="1247949"/>
            </a:xfrm>
            <a:prstGeom prst="rect">
              <a:avLst/>
            </a:prstGeom>
            <a:noFill/>
            <a:ln w="9525">
              <a:noFill/>
              <a:miter lim="800000"/>
              <a:headEnd/>
              <a:tailEnd/>
            </a:ln>
          </p:spPr>
        </p:pic>
      </p:grpSp>
    </p:spTree>
    <p:extLst>
      <p:ext uri="{BB962C8B-B14F-4D97-AF65-F5344CB8AC3E}">
        <p14:creationId xmlns:p14="http://schemas.microsoft.com/office/powerpoint/2010/main" val="255851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B100F7E-9BB2-4791-9BF7-860A03AA20BA}" type="datetimeFigureOut">
              <a:rPr lang="en-GB"/>
              <a:pPr>
                <a:defRPr/>
              </a:pPr>
              <a:t>20/09/2019</a:t>
            </a:fld>
            <a:endParaRPr lang="en-GB"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C79312-A64B-4768-81B7-D968A00A87B5}" type="slidenum">
              <a:rPr lang="en-GB"/>
              <a:pPr>
                <a:defRPr/>
              </a:pPr>
              <a:t>‹#›</a:t>
            </a:fld>
            <a:endParaRPr lang="en-GB" dirty="0"/>
          </a:p>
        </p:txBody>
      </p:sp>
    </p:spTree>
    <p:extLst>
      <p:ext uri="{BB962C8B-B14F-4D97-AF65-F5344CB8AC3E}">
        <p14:creationId xmlns:p14="http://schemas.microsoft.com/office/powerpoint/2010/main" val="230809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1"/>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3286B9-5D37-42C2-A112-A67DB67031DB}" type="datetimeFigureOut">
              <a:rPr lang="en-GB"/>
              <a:pPr>
                <a:defRPr/>
              </a:pPr>
              <a:t>20/09/2019</a:t>
            </a:fld>
            <a:endParaRPr lang="en-GB"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9AAA51-4D79-48EE-A99D-5582347324BA}" type="slidenum">
              <a:rPr lang="en-GB"/>
              <a:pPr>
                <a:defRPr/>
              </a:pPr>
              <a:t>‹#›</a:t>
            </a:fld>
            <a:endParaRPr lang="en-GB" dirty="0"/>
          </a:p>
        </p:txBody>
      </p:sp>
    </p:spTree>
    <p:extLst>
      <p:ext uri="{BB962C8B-B14F-4D97-AF65-F5344CB8AC3E}">
        <p14:creationId xmlns:p14="http://schemas.microsoft.com/office/powerpoint/2010/main" val="333688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09551" y="188640"/>
            <a:ext cx="87249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Picture Placeholder 22"/>
          <p:cNvSpPr>
            <a:spLocks noGrp="1"/>
          </p:cNvSpPr>
          <p:nvPr>
            <p:ph type="pic" sz="quarter" idx="10" hasCustomPrompt="1"/>
          </p:nvPr>
        </p:nvSpPr>
        <p:spPr>
          <a:xfrm>
            <a:off x="200220" y="1700809"/>
            <a:ext cx="8736389" cy="4968553"/>
          </a:xfrm>
          <a:custGeom>
            <a:avLst/>
            <a:gdLst>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274816 w 8732016"/>
              <a:gd name="connsiteY28" fmla="*/ 21705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619386 w 8732016"/>
              <a:gd name="connsiteY37" fmla="*/ 27991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457200 w 8732016"/>
              <a:gd name="connsiteY31" fmla="*/ 11361 h 4436344"/>
              <a:gd name="connsiteX32" fmla="*/ 621493 w 8732016"/>
              <a:gd name="connsiteY32" fmla="*/ 11361 h 4436344"/>
              <a:gd name="connsiteX33" fmla="*/ 353168 w 8732016"/>
              <a:gd name="connsiteY33" fmla="*/ 115394 h 4436344"/>
              <a:gd name="connsiteX34" fmla="*/ 457200 w 8732016"/>
              <a:gd name="connsiteY34" fmla="*/ 11361 h 4436344"/>
              <a:gd name="connsiteX35" fmla="*/ 746521 w 8732016"/>
              <a:gd name="connsiteY35" fmla="*/ 0 h 4436344"/>
              <a:gd name="connsiteX36" fmla="*/ 7619386 w 8732016"/>
              <a:gd name="connsiteY36" fmla="*/ 27991 h 4436344"/>
              <a:gd name="connsiteX37" fmla="*/ 8732016 w 8732016"/>
              <a:gd name="connsiteY37" fmla="*/ 936105 h 4436344"/>
              <a:gd name="connsiteX38" fmla="*/ 8732016 w 8732016"/>
              <a:gd name="connsiteY38" fmla="*/ 3521944 h 4436344"/>
              <a:gd name="connsiteX39" fmla="*/ 7817617 w 8732016"/>
              <a:gd name="connsiteY39" fmla="*/ 4436343 h 4436344"/>
              <a:gd name="connsiteX40" fmla="*/ 921515 w 8732016"/>
              <a:gd name="connsiteY40" fmla="*/ 4436343 h 4436344"/>
              <a:gd name="connsiteX41" fmla="*/ 7116 w 8732016"/>
              <a:gd name="connsiteY41" fmla="*/ 3521944 h 4436344"/>
              <a:gd name="connsiteX42" fmla="*/ 7116 w 8732016"/>
              <a:gd name="connsiteY42" fmla="*/ 918645 h 4436344"/>
              <a:gd name="connsiteX43" fmla="*/ 914400 w 8732016"/>
              <a:gd name="connsiteY43" fmla="*/ 11361 h 4436344"/>
              <a:gd name="connsiteX44" fmla="*/ 621493 w 8732016"/>
              <a:gd name="connsiteY44" fmla="*/ 11361 h 4436344"/>
              <a:gd name="connsiteX45" fmla="*/ 746521 w 8732016"/>
              <a:gd name="connsiteY45"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32016 w 8732016"/>
              <a:gd name="connsiteY28" fmla="*/ 478905 h 4436344"/>
              <a:gd name="connsiteX29" fmla="*/ 8732016 w 8732016"/>
              <a:gd name="connsiteY29" fmla="*/ 739405 h 4436344"/>
              <a:gd name="connsiteX30" fmla="*/ 457200 w 8732016"/>
              <a:gd name="connsiteY30" fmla="*/ 11361 h 4436344"/>
              <a:gd name="connsiteX31" fmla="*/ 621493 w 8732016"/>
              <a:gd name="connsiteY31" fmla="*/ 11361 h 4436344"/>
              <a:gd name="connsiteX32" fmla="*/ 353168 w 8732016"/>
              <a:gd name="connsiteY32" fmla="*/ 115394 h 4436344"/>
              <a:gd name="connsiteX33" fmla="*/ 457200 w 8732016"/>
              <a:gd name="connsiteY33" fmla="*/ 11361 h 4436344"/>
              <a:gd name="connsiteX34" fmla="*/ 746521 w 8732016"/>
              <a:gd name="connsiteY34" fmla="*/ 0 h 4436344"/>
              <a:gd name="connsiteX35" fmla="*/ 7619386 w 8732016"/>
              <a:gd name="connsiteY35" fmla="*/ 27991 h 4436344"/>
              <a:gd name="connsiteX36" fmla="*/ 8732016 w 8732016"/>
              <a:gd name="connsiteY36" fmla="*/ 936105 h 4436344"/>
              <a:gd name="connsiteX37" fmla="*/ 8732016 w 8732016"/>
              <a:gd name="connsiteY37" fmla="*/ 3521944 h 4436344"/>
              <a:gd name="connsiteX38" fmla="*/ 7817617 w 8732016"/>
              <a:gd name="connsiteY38" fmla="*/ 4436343 h 4436344"/>
              <a:gd name="connsiteX39" fmla="*/ 921515 w 8732016"/>
              <a:gd name="connsiteY39" fmla="*/ 4436343 h 4436344"/>
              <a:gd name="connsiteX40" fmla="*/ 7116 w 8732016"/>
              <a:gd name="connsiteY40" fmla="*/ 3521944 h 4436344"/>
              <a:gd name="connsiteX41" fmla="*/ 7116 w 8732016"/>
              <a:gd name="connsiteY41" fmla="*/ 918645 h 4436344"/>
              <a:gd name="connsiteX42" fmla="*/ 914400 w 8732016"/>
              <a:gd name="connsiteY42" fmla="*/ 11361 h 4436344"/>
              <a:gd name="connsiteX43" fmla="*/ 621493 w 8732016"/>
              <a:gd name="connsiteY43" fmla="*/ 11361 h 4436344"/>
              <a:gd name="connsiteX44" fmla="*/ 746521 w 8732016"/>
              <a:gd name="connsiteY44"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7619386 w 8732016"/>
              <a:gd name="connsiteY32" fmla="*/ 27991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3993502 w 8732016"/>
              <a:gd name="connsiteY39" fmla="*/ 86005 h 4436344"/>
              <a:gd name="connsiteX40" fmla="*/ 621493 w 8732016"/>
              <a:gd name="connsiteY40" fmla="*/ 11361 h 4436344"/>
              <a:gd name="connsiteX41" fmla="*/ 746521 w 8732016"/>
              <a:gd name="connsiteY41" fmla="*/ 0 h 4436344"/>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46521 w 8732016"/>
              <a:gd name="connsiteY31" fmla="*/ 109937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46521 w 8732016"/>
              <a:gd name="connsiteY41" fmla="*/ 109937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2370047 w 8732016"/>
              <a:gd name="connsiteY31" fmla="*/ 165921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2370047 w 8732016"/>
              <a:gd name="connsiteY41" fmla="*/ 165921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910742 w 8732016"/>
              <a:gd name="connsiteY40" fmla="*/ 419877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353168 w 8732016"/>
              <a:gd name="connsiteY28" fmla="*/ 225331 h 4546281"/>
              <a:gd name="connsiteX29" fmla="*/ 457200 w 8732016"/>
              <a:gd name="connsiteY29" fmla="*/ 121298 h 4546281"/>
              <a:gd name="connsiteX30" fmla="*/ 7940423 w 8732016"/>
              <a:gd name="connsiteY30" fmla="*/ 119268 h 4546281"/>
              <a:gd name="connsiteX31" fmla="*/ 8720399 w 8732016"/>
              <a:gd name="connsiteY31" fmla="*/ 109937 h 4546281"/>
              <a:gd name="connsiteX32" fmla="*/ 8732016 w 8732016"/>
              <a:gd name="connsiteY32" fmla="*/ 1046042 h 4546281"/>
              <a:gd name="connsiteX33" fmla="*/ 8732016 w 8732016"/>
              <a:gd name="connsiteY33" fmla="*/ 3631881 h 4546281"/>
              <a:gd name="connsiteX34" fmla="*/ 7817617 w 8732016"/>
              <a:gd name="connsiteY34" fmla="*/ 4546280 h 4546281"/>
              <a:gd name="connsiteX35" fmla="*/ 921515 w 8732016"/>
              <a:gd name="connsiteY35" fmla="*/ 4546280 h 4546281"/>
              <a:gd name="connsiteX36" fmla="*/ 7116 w 8732016"/>
              <a:gd name="connsiteY36" fmla="*/ 3631881 h 4546281"/>
              <a:gd name="connsiteX37" fmla="*/ 7116 w 8732016"/>
              <a:gd name="connsiteY37" fmla="*/ 1028582 h 4546281"/>
              <a:gd name="connsiteX38" fmla="*/ 139959 w 8732016"/>
              <a:gd name="connsiteY38" fmla="*/ 0 h 4546281"/>
              <a:gd name="connsiteX39" fmla="*/ 910742 w 8732016"/>
              <a:gd name="connsiteY39" fmla="*/ 419877 h 4546281"/>
              <a:gd name="connsiteX40" fmla="*/ 7940423 w 8732016"/>
              <a:gd name="connsiteY40"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7940423 w 8732016"/>
              <a:gd name="connsiteY27" fmla="*/ 119268 h 4546281"/>
              <a:gd name="connsiteX28" fmla="*/ 8720399 w 8732016"/>
              <a:gd name="connsiteY28" fmla="*/ 109937 h 4546281"/>
              <a:gd name="connsiteX29" fmla="*/ 8732016 w 8732016"/>
              <a:gd name="connsiteY29" fmla="*/ 1046042 h 4546281"/>
              <a:gd name="connsiteX30" fmla="*/ 8732016 w 8732016"/>
              <a:gd name="connsiteY30" fmla="*/ 3631881 h 4546281"/>
              <a:gd name="connsiteX31" fmla="*/ 7817617 w 8732016"/>
              <a:gd name="connsiteY31" fmla="*/ 4546280 h 4546281"/>
              <a:gd name="connsiteX32" fmla="*/ 921515 w 8732016"/>
              <a:gd name="connsiteY32" fmla="*/ 4546280 h 4546281"/>
              <a:gd name="connsiteX33" fmla="*/ 7116 w 8732016"/>
              <a:gd name="connsiteY33" fmla="*/ 3631881 h 4546281"/>
              <a:gd name="connsiteX34" fmla="*/ 7116 w 8732016"/>
              <a:gd name="connsiteY34" fmla="*/ 1028582 h 4546281"/>
              <a:gd name="connsiteX35" fmla="*/ 139959 w 8732016"/>
              <a:gd name="connsiteY35" fmla="*/ 0 h 4546281"/>
              <a:gd name="connsiteX36" fmla="*/ 910742 w 8732016"/>
              <a:gd name="connsiteY36" fmla="*/ 419877 h 4546281"/>
              <a:gd name="connsiteX37" fmla="*/ 7940423 w 8732016"/>
              <a:gd name="connsiteY37"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7940423 w 8732016"/>
              <a:gd name="connsiteY24" fmla="*/ 119268 h 4546281"/>
              <a:gd name="connsiteX25" fmla="*/ 8720399 w 8732016"/>
              <a:gd name="connsiteY25" fmla="*/ 109937 h 4546281"/>
              <a:gd name="connsiteX26" fmla="*/ 8732016 w 8732016"/>
              <a:gd name="connsiteY26" fmla="*/ 1046042 h 4546281"/>
              <a:gd name="connsiteX27" fmla="*/ 8732016 w 8732016"/>
              <a:gd name="connsiteY27" fmla="*/ 3631881 h 4546281"/>
              <a:gd name="connsiteX28" fmla="*/ 7817617 w 8732016"/>
              <a:gd name="connsiteY28" fmla="*/ 4546280 h 4546281"/>
              <a:gd name="connsiteX29" fmla="*/ 921515 w 8732016"/>
              <a:gd name="connsiteY29" fmla="*/ 4546280 h 4546281"/>
              <a:gd name="connsiteX30" fmla="*/ 7116 w 8732016"/>
              <a:gd name="connsiteY30" fmla="*/ 3631881 h 4546281"/>
              <a:gd name="connsiteX31" fmla="*/ 7116 w 8732016"/>
              <a:gd name="connsiteY31" fmla="*/ 1028582 h 4546281"/>
              <a:gd name="connsiteX32" fmla="*/ 139959 w 8732016"/>
              <a:gd name="connsiteY32" fmla="*/ 0 h 4546281"/>
              <a:gd name="connsiteX33" fmla="*/ 910742 w 8732016"/>
              <a:gd name="connsiteY33" fmla="*/ 419877 h 4546281"/>
              <a:gd name="connsiteX34" fmla="*/ 7940423 w 8732016"/>
              <a:gd name="connsiteY34"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122509 w 8732016"/>
              <a:gd name="connsiteY22" fmla="*/ 455989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458411 w 8732016"/>
              <a:gd name="connsiteY18" fmla="*/ 717247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458411 w 8732016"/>
              <a:gd name="connsiteY22" fmla="*/ 717247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457247 w 8724948"/>
              <a:gd name="connsiteY15" fmla="*/ 4546280 h 4546281"/>
              <a:gd name="connsiteX16" fmla="*/ 914447 w 8724948"/>
              <a:gd name="connsiteY16" fmla="*/ 4546280 h 4546281"/>
              <a:gd name="connsiteX17" fmla="*/ 914448 w 8724948"/>
              <a:gd name="connsiteY17" fmla="*/ 4546281 h 4546281"/>
              <a:gd name="connsiteX18" fmla="*/ 457248 w 8724948"/>
              <a:gd name="connsiteY18" fmla="*/ 4546281 h 4546281"/>
              <a:gd name="connsiteX19" fmla="*/ 457247 w 8724948"/>
              <a:gd name="connsiteY19" fmla="*/ 4546280 h 4546281"/>
              <a:gd name="connsiteX20" fmla="*/ 8724948 w 8724948"/>
              <a:gd name="connsiteY20" fmla="*/ 4089081 h 4546281"/>
              <a:gd name="connsiteX21" fmla="*/ 8724948 w 8724948"/>
              <a:gd name="connsiteY21" fmla="*/ 4546280 h 4546281"/>
              <a:gd name="connsiteX22" fmla="*/ 8267749 w 8724948"/>
              <a:gd name="connsiteY22" fmla="*/ 4546280 h 4546281"/>
              <a:gd name="connsiteX23" fmla="*/ 8724948 w 8724948"/>
              <a:gd name="connsiteY23" fmla="*/ 4089081 h 4546281"/>
              <a:gd name="connsiteX24" fmla="*/ 48 w 8724948"/>
              <a:gd name="connsiteY24" fmla="*/ 4089081 h 4546281"/>
              <a:gd name="connsiteX25" fmla="*/ 457247 w 8724948"/>
              <a:gd name="connsiteY25" fmla="*/ 4546280 h 4546281"/>
              <a:gd name="connsiteX26" fmla="*/ 48 w 8724948"/>
              <a:gd name="connsiteY26" fmla="*/ 4546280 h 4546281"/>
              <a:gd name="connsiteX27" fmla="*/ 48 w 8724948"/>
              <a:gd name="connsiteY27" fmla="*/ 4089081 h 4546281"/>
              <a:gd name="connsiteX28" fmla="*/ 451343 w 8724948"/>
              <a:gd name="connsiteY28" fmla="*/ 717247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7933355 w 8724948"/>
              <a:gd name="connsiteY15" fmla="*/ 119268 h 4546281"/>
              <a:gd name="connsiteX16" fmla="*/ 457247 w 8724948"/>
              <a:gd name="connsiteY16" fmla="*/ 4546280 h 4546281"/>
              <a:gd name="connsiteX17" fmla="*/ 914447 w 8724948"/>
              <a:gd name="connsiteY17" fmla="*/ 4546280 h 4546281"/>
              <a:gd name="connsiteX18" fmla="*/ 914448 w 8724948"/>
              <a:gd name="connsiteY18" fmla="*/ 4546281 h 4546281"/>
              <a:gd name="connsiteX19" fmla="*/ 457248 w 8724948"/>
              <a:gd name="connsiteY19" fmla="*/ 4546281 h 4546281"/>
              <a:gd name="connsiteX20" fmla="*/ 457247 w 8724948"/>
              <a:gd name="connsiteY20" fmla="*/ 4546280 h 4546281"/>
              <a:gd name="connsiteX21" fmla="*/ 8724948 w 8724948"/>
              <a:gd name="connsiteY21" fmla="*/ 4089081 h 4546281"/>
              <a:gd name="connsiteX22" fmla="*/ 8724948 w 8724948"/>
              <a:gd name="connsiteY22" fmla="*/ 4546280 h 4546281"/>
              <a:gd name="connsiteX23" fmla="*/ 8267749 w 8724948"/>
              <a:gd name="connsiteY23" fmla="*/ 4546280 h 4546281"/>
              <a:gd name="connsiteX24" fmla="*/ 8724948 w 8724948"/>
              <a:gd name="connsiteY24" fmla="*/ 4089081 h 4546281"/>
              <a:gd name="connsiteX25" fmla="*/ 48 w 8724948"/>
              <a:gd name="connsiteY25" fmla="*/ 4089081 h 4546281"/>
              <a:gd name="connsiteX26" fmla="*/ 457247 w 8724948"/>
              <a:gd name="connsiteY26" fmla="*/ 4546280 h 4546281"/>
              <a:gd name="connsiteX27" fmla="*/ 48 w 8724948"/>
              <a:gd name="connsiteY27" fmla="*/ 4546280 h 4546281"/>
              <a:gd name="connsiteX28" fmla="*/ 48 w 8724948"/>
              <a:gd name="connsiteY28" fmla="*/ 4089081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29" fmla="*/ 0 w 8724900"/>
              <a:gd name="connsiteY29" fmla="*/ 849342 h 4546281"/>
              <a:gd name="connsiteX30" fmla="*/ 0 w 8724900"/>
              <a:gd name="connsiteY30" fmla="*/ 1028582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457199 w 8724900"/>
              <a:gd name="connsiteY15" fmla="*/ 4546280 h 4546281"/>
              <a:gd name="connsiteX16" fmla="*/ 914399 w 8724900"/>
              <a:gd name="connsiteY16" fmla="*/ 4546280 h 4546281"/>
              <a:gd name="connsiteX17" fmla="*/ 914400 w 8724900"/>
              <a:gd name="connsiteY17" fmla="*/ 4546281 h 4546281"/>
              <a:gd name="connsiteX18" fmla="*/ 457200 w 8724900"/>
              <a:gd name="connsiteY18" fmla="*/ 4546281 h 4546281"/>
              <a:gd name="connsiteX19" fmla="*/ 457199 w 8724900"/>
              <a:gd name="connsiteY19" fmla="*/ 4546280 h 4546281"/>
              <a:gd name="connsiteX20" fmla="*/ 8724900 w 8724900"/>
              <a:gd name="connsiteY20" fmla="*/ 4089081 h 4546281"/>
              <a:gd name="connsiteX21" fmla="*/ 8724900 w 8724900"/>
              <a:gd name="connsiteY21" fmla="*/ 4546280 h 4546281"/>
              <a:gd name="connsiteX22" fmla="*/ 8267701 w 8724900"/>
              <a:gd name="connsiteY22" fmla="*/ 4546280 h 4546281"/>
              <a:gd name="connsiteX23" fmla="*/ 8724900 w 8724900"/>
              <a:gd name="connsiteY23" fmla="*/ 4089081 h 4546281"/>
              <a:gd name="connsiteX24" fmla="*/ 0 w 8724900"/>
              <a:gd name="connsiteY24" fmla="*/ 4089081 h 4546281"/>
              <a:gd name="connsiteX25" fmla="*/ 457199 w 8724900"/>
              <a:gd name="connsiteY25" fmla="*/ 4546280 h 4546281"/>
              <a:gd name="connsiteX26" fmla="*/ 0 w 8724900"/>
              <a:gd name="connsiteY26" fmla="*/ 4546280 h 4546281"/>
              <a:gd name="connsiteX27" fmla="*/ 0 w 8724900"/>
              <a:gd name="connsiteY27"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267701 w 8724900"/>
              <a:gd name="connsiteY21" fmla="*/ 4546280 h 4546281"/>
              <a:gd name="connsiteX22" fmla="*/ 8724900 w 8724900"/>
              <a:gd name="connsiteY22" fmla="*/ 4089081 h 4546281"/>
              <a:gd name="connsiteX23" fmla="*/ 0 w 8724900"/>
              <a:gd name="connsiteY23" fmla="*/ 4089081 h 4546281"/>
              <a:gd name="connsiteX24" fmla="*/ 457199 w 8724900"/>
              <a:gd name="connsiteY24" fmla="*/ 4546280 h 4546281"/>
              <a:gd name="connsiteX25" fmla="*/ 0 w 8724900"/>
              <a:gd name="connsiteY25" fmla="*/ 4546280 h 4546281"/>
              <a:gd name="connsiteX26" fmla="*/ 0 w 8724900"/>
              <a:gd name="connsiteY26"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724900 w 8724900"/>
              <a:gd name="connsiteY21" fmla="*/ 4089081 h 4546281"/>
              <a:gd name="connsiteX22" fmla="*/ 0 w 8724900"/>
              <a:gd name="connsiteY22" fmla="*/ 4089081 h 4546281"/>
              <a:gd name="connsiteX23" fmla="*/ 457199 w 8724900"/>
              <a:gd name="connsiteY23" fmla="*/ 4546280 h 4546281"/>
              <a:gd name="connsiteX24" fmla="*/ 0 w 8724900"/>
              <a:gd name="connsiteY24" fmla="*/ 4546280 h 4546281"/>
              <a:gd name="connsiteX25" fmla="*/ 0 w 8724900"/>
              <a:gd name="connsiteY25" fmla="*/ 4089081 h 4546281"/>
              <a:gd name="connsiteX0" fmla="*/ 7810501 w 8816340"/>
              <a:gd name="connsiteY0" fmla="*/ 4546280 h 4546281"/>
              <a:gd name="connsiteX1" fmla="*/ 914399 w 8816340"/>
              <a:gd name="connsiteY1" fmla="*/ 4546280 h 4546281"/>
              <a:gd name="connsiteX2" fmla="*/ 0 w 8816340"/>
              <a:gd name="connsiteY2" fmla="*/ 3631881 h 4546281"/>
              <a:gd name="connsiteX3" fmla="*/ 0 w 8816340"/>
              <a:gd name="connsiteY3" fmla="*/ 1028582 h 4546281"/>
              <a:gd name="connsiteX4" fmla="*/ 132843 w 8816340"/>
              <a:gd name="connsiteY4" fmla="*/ 0 h 4546281"/>
              <a:gd name="connsiteX5" fmla="*/ 903626 w 8816340"/>
              <a:gd name="connsiteY5" fmla="*/ 419877 h 4546281"/>
              <a:gd name="connsiteX6" fmla="*/ 8267701 w 8816340"/>
              <a:gd name="connsiteY6" fmla="*/ 4546280 h 4546281"/>
              <a:gd name="connsiteX7" fmla="*/ 8267700 w 8816340"/>
              <a:gd name="connsiteY7" fmla="*/ 4546281 h 4546281"/>
              <a:gd name="connsiteX8" fmla="*/ 7810500 w 8816340"/>
              <a:gd name="connsiteY8" fmla="*/ 4546281 h 4546281"/>
              <a:gd name="connsiteX9" fmla="*/ 7810501 w 8816340"/>
              <a:gd name="connsiteY9" fmla="*/ 4546280 h 4546281"/>
              <a:gd name="connsiteX10" fmla="*/ 457199 w 8816340"/>
              <a:gd name="connsiteY10" fmla="*/ 4546280 h 4546281"/>
              <a:gd name="connsiteX11" fmla="*/ 914399 w 8816340"/>
              <a:gd name="connsiteY11" fmla="*/ 4546280 h 4546281"/>
              <a:gd name="connsiteX12" fmla="*/ 914400 w 8816340"/>
              <a:gd name="connsiteY12" fmla="*/ 4546281 h 4546281"/>
              <a:gd name="connsiteX13" fmla="*/ 457200 w 8816340"/>
              <a:gd name="connsiteY13" fmla="*/ 4546281 h 4546281"/>
              <a:gd name="connsiteX14" fmla="*/ 457199 w 8816340"/>
              <a:gd name="connsiteY14" fmla="*/ 4546280 h 4546281"/>
              <a:gd name="connsiteX15" fmla="*/ 8724900 w 8816340"/>
              <a:gd name="connsiteY15" fmla="*/ 4089081 h 4546281"/>
              <a:gd name="connsiteX16" fmla="*/ 8724900 w 8816340"/>
              <a:gd name="connsiteY16" fmla="*/ 4546280 h 4546281"/>
              <a:gd name="connsiteX17" fmla="*/ 8724900 w 8816340"/>
              <a:gd name="connsiteY17" fmla="*/ 4089081 h 4546281"/>
              <a:gd name="connsiteX18" fmla="*/ 0 w 8816340"/>
              <a:gd name="connsiteY18" fmla="*/ 4089081 h 4546281"/>
              <a:gd name="connsiteX19" fmla="*/ 457199 w 8816340"/>
              <a:gd name="connsiteY19" fmla="*/ 4546280 h 4546281"/>
              <a:gd name="connsiteX20" fmla="*/ 0 w 8816340"/>
              <a:gd name="connsiteY20" fmla="*/ 4546280 h 4546281"/>
              <a:gd name="connsiteX21" fmla="*/ 0 w 8816340"/>
              <a:gd name="connsiteY21" fmla="*/ 4089081 h 4546281"/>
              <a:gd name="connsiteX22" fmla="*/ 7810501 w 8816340"/>
              <a:gd name="connsiteY22" fmla="*/ 4546280 h 4546281"/>
              <a:gd name="connsiteX23" fmla="*/ 8713283 w 8816340"/>
              <a:gd name="connsiteY23" fmla="*/ 109937 h 4546281"/>
              <a:gd name="connsiteX24" fmla="*/ 8724900 w 8816340"/>
              <a:gd name="connsiteY24" fmla="*/ 1046042 h 4546281"/>
              <a:gd name="connsiteX25" fmla="*/ 8816340 w 8816340"/>
              <a:gd name="connsiteY25" fmla="*/ 3723321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24" fmla="*/ 8724900 w 8724900"/>
              <a:gd name="connsiteY24" fmla="*/ 1046042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0" fmla="*/ 7810501 w 8267701"/>
              <a:gd name="connsiteY0" fmla="*/ 4546280 h 4546281"/>
              <a:gd name="connsiteX1" fmla="*/ 914399 w 8267701"/>
              <a:gd name="connsiteY1" fmla="*/ 4546280 h 4546281"/>
              <a:gd name="connsiteX2" fmla="*/ 0 w 8267701"/>
              <a:gd name="connsiteY2" fmla="*/ 3631881 h 4546281"/>
              <a:gd name="connsiteX3" fmla="*/ 0 w 8267701"/>
              <a:gd name="connsiteY3" fmla="*/ 1028582 h 4546281"/>
              <a:gd name="connsiteX4" fmla="*/ 132843 w 8267701"/>
              <a:gd name="connsiteY4" fmla="*/ 0 h 4546281"/>
              <a:gd name="connsiteX5" fmla="*/ 903626 w 8267701"/>
              <a:gd name="connsiteY5" fmla="*/ 419877 h 4546281"/>
              <a:gd name="connsiteX6" fmla="*/ 8267701 w 8267701"/>
              <a:gd name="connsiteY6" fmla="*/ 4546280 h 4546281"/>
              <a:gd name="connsiteX7" fmla="*/ 8267700 w 8267701"/>
              <a:gd name="connsiteY7" fmla="*/ 4546281 h 4546281"/>
              <a:gd name="connsiteX8" fmla="*/ 7810500 w 8267701"/>
              <a:gd name="connsiteY8" fmla="*/ 4546281 h 4546281"/>
              <a:gd name="connsiteX9" fmla="*/ 7810501 w 8267701"/>
              <a:gd name="connsiteY9" fmla="*/ 4546280 h 4546281"/>
              <a:gd name="connsiteX10" fmla="*/ 457199 w 8267701"/>
              <a:gd name="connsiteY10" fmla="*/ 4546280 h 4546281"/>
              <a:gd name="connsiteX11" fmla="*/ 914399 w 8267701"/>
              <a:gd name="connsiteY11" fmla="*/ 4546280 h 4546281"/>
              <a:gd name="connsiteX12" fmla="*/ 914400 w 8267701"/>
              <a:gd name="connsiteY12" fmla="*/ 4546281 h 4546281"/>
              <a:gd name="connsiteX13" fmla="*/ 457200 w 8267701"/>
              <a:gd name="connsiteY13" fmla="*/ 4546281 h 4546281"/>
              <a:gd name="connsiteX14" fmla="*/ 457199 w 8267701"/>
              <a:gd name="connsiteY14" fmla="*/ 4546280 h 4546281"/>
              <a:gd name="connsiteX15" fmla="*/ 0 w 8267701"/>
              <a:gd name="connsiteY15" fmla="*/ 4089081 h 4546281"/>
              <a:gd name="connsiteX16" fmla="*/ 457199 w 8267701"/>
              <a:gd name="connsiteY16" fmla="*/ 4546280 h 4546281"/>
              <a:gd name="connsiteX17" fmla="*/ 0 w 8267701"/>
              <a:gd name="connsiteY17" fmla="*/ 4546280 h 4546281"/>
              <a:gd name="connsiteX18" fmla="*/ 0 w 8267701"/>
              <a:gd name="connsiteY18" fmla="*/ 4089081 h 4546281"/>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267701 w 8734231"/>
              <a:gd name="connsiteY6" fmla="*/ 454628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706240 w 8734231"/>
              <a:gd name="connsiteY6" fmla="*/ 12357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19" fmla="*/ 0 w 8734231"/>
              <a:gd name="connsiteY19"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0 w 8734231"/>
              <a:gd name="connsiteY16"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200 w 8734231"/>
              <a:gd name="connsiteY10" fmla="*/ 4546281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0 w 8734231"/>
              <a:gd name="connsiteY14" fmla="*/ 4089081 h 4555612"/>
              <a:gd name="connsiteX15" fmla="*/ 0 w 8734231"/>
              <a:gd name="connsiteY15"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13" fmla="*/ 0 w 8734231"/>
              <a:gd name="connsiteY13" fmla="*/ 4089081 h 4555612"/>
              <a:gd name="connsiteX14" fmla="*/ 0 w 8734231"/>
              <a:gd name="connsiteY14"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0" fmla="*/ 7810501 w 8734231"/>
              <a:gd name="connsiteY0" fmla="*/ 4546280 h 4583604"/>
              <a:gd name="connsiteX1" fmla="*/ 914399 w 8734231"/>
              <a:gd name="connsiteY1" fmla="*/ 4546280 h 4583604"/>
              <a:gd name="connsiteX2" fmla="*/ 0 w 8734231"/>
              <a:gd name="connsiteY2" fmla="*/ 3631881 h 4583604"/>
              <a:gd name="connsiteX3" fmla="*/ 0 w 8734231"/>
              <a:gd name="connsiteY3" fmla="*/ 1028582 h 4583604"/>
              <a:gd name="connsiteX4" fmla="*/ 132843 w 8734231"/>
              <a:gd name="connsiteY4" fmla="*/ 0 h 4583604"/>
              <a:gd name="connsiteX5" fmla="*/ 903626 w 8734231"/>
              <a:gd name="connsiteY5" fmla="*/ 419877 h 4583604"/>
              <a:gd name="connsiteX6" fmla="*/ 8696909 w 8734231"/>
              <a:gd name="connsiteY6" fmla="*/ 142231 h 4583604"/>
              <a:gd name="connsiteX7" fmla="*/ 8734231 w 8734231"/>
              <a:gd name="connsiteY7" fmla="*/ 4555612 h 4583604"/>
              <a:gd name="connsiteX8" fmla="*/ 7810500 w 8734231"/>
              <a:gd name="connsiteY8" fmla="*/ 4546281 h 4583604"/>
              <a:gd name="connsiteX9" fmla="*/ 7810501 w 8734231"/>
              <a:gd name="connsiteY9" fmla="*/ 4546280 h 4583604"/>
              <a:gd name="connsiteX10" fmla="*/ 27992 w 8734231"/>
              <a:gd name="connsiteY10" fmla="*/ 4583604 h 4583604"/>
              <a:gd name="connsiteX11" fmla="*/ 914399 w 8734231"/>
              <a:gd name="connsiteY11" fmla="*/ 4546280 h 4583604"/>
              <a:gd name="connsiteX12" fmla="*/ 27992 w 8734231"/>
              <a:gd name="connsiteY12" fmla="*/ 4583604 h 4583604"/>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0" fmla="*/ 7810501 w 8734231"/>
              <a:gd name="connsiteY0" fmla="*/ 4546280 h 4555612"/>
              <a:gd name="connsiteX1" fmla="*/ 914399 w 8734231"/>
              <a:gd name="connsiteY1" fmla="*/ 4546280 h 4555612"/>
              <a:gd name="connsiteX2" fmla="*/ 0 w 8734231"/>
              <a:gd name="connsiteY2" fmla="*/ 1028582 h 4555612"/>
              <a:gd name="connsiteX3" fmla="*/ 132843 w 8734231"/>
              <a:gd name="connsiteY3" fmla="*/ 0 h 4555612"/>
              <a:gd name="connsiteX4" fmla="*/ 903626 w 8734231"/>
              <a:gd name="connsiteY4" fmla="*/ 419877 h 4555612"/>
              <a:gd name="connsiteX5" fmla="*/ 8696909 w 8734231"/>
              <a:gd name="connsiteY5" fmla="*/ 142231 h 4555612"/>
              <a:gd name="connsiteX6" fmla="*/ 8734231 w 8734231"/>
              <a:gd name="connsiteY6" fmla="*/ 4555612 h 4555612"/>
              <a:gd name="connsiteX7" fmla="*/ 7810500 w 8734231"/>
              <a:gd name="connsiteY7" fmla="*/ 4546281 h 4555612"/>
              <a:gd name="connsiteX8" fmla="*/ 7810501 w 8734231"/>
              <a:gd name="connsiteY8" fmla="*/ 4546280 h 4555612"/>
              <a:gd name="connsiteX0" fmla="*/ 7819833 w 8743563"/>
              <a:gd name="connsiteY0" fmla="*/ 4546280 h 4574272"/>
              <a:gd name="connsiteX1" fmla="*/ 0 w 8743563"/>
              <a:gd name="connsiteY1" fmla="*/ 4574272 h 4574272"/>
              <a:gd name="connsiteX2" fmla="*/ 9332 w 8743563"/>
              <a:gd name="connsiteY2" fmla="*/ 1028582 h 4574272"/>
              <a:gd name="connsiteX3" fmla="*/ 142175 w 8743563"/>
              <a:gd name="connsiteY3" fmla="*/ 0 h 4574272"/>
              <a:gd name="connsiteX4" fmla="*/ 912958 w 8743563"/>
              <a:gd name="connsiteY4" fmla="*/ 419877 h 4574272"/>
              <a:gd name="connsiteX5" fmla="*/ 8706241 w 8743563"/>
              <a:gd name="connsiteY5" fmla="*/ 142231 h 4574272"/>
              <a:gd name="connsiteX6" fmla="*/ 8743563 w 8743563"/>
              <a:gd name="connsiteY6" fmla="*/ 4555612 h 4574272"/>
              <a:gd name="connsiteX7" fmla="*/ 7819832 w 8743563"/>
              <a:gd name="connsiteY7" fmla="*/ 4546281 h 4574272"/>
              <a:gd name="connsiteX8" fmla="*/ 7819833 w 8743563"/>
              <a:gd name="connsiteY8" fmla="*/ 4546280 h 4574272"/>
              <a:gd name="connsiteX0" fmla="*/ 7819833 w 8743563"/>
              <a:gd name="connsiteY0" fmla="*/ 4404049 h 4432041"/>
              <a:gd name="connsiteX1" fmla="*/ 0 w 8743563"/>
              <a:gd name="connsiteY1" fmla="*/ 4432041 h 4432041"/>
              <a:gd name="connsiteX2" fmla="*/ 9332 w 8743563"/>
              <a:gd name="connsiteY2" fmla="*/ 886351 h 4432041"/>
              <a:gd name="connsiteX3" fmla="*/ 912958 w 8743563"/>
              <a:gd name="connsiteY3" fmla="*/ 277646 h 4432041"/>
              <a:gd name="connsiteX4" fmla="*/ 8706241 w 8743563"/>
              <a:gd name="connsiteY4" fmla="*/ 0 h 4432041"/>
              <a:gd name="connsiteX5" fmla="*/ 8743563 w 8743563"/>
              <a:gd name="connsiteY5" fmla="*/ 4413381 h 4432041"/>
              <a:gd name="connsiteX6" fmla="*/ 7819832 w 8743563"/>
              <a:gd name="connsiteY6" fmla="*/ 4404050 h 4432041"/>
              <a:gd name="connsiteX7" fmla="*/ 7819833 w 8743563"/>
              <a:gd name="connsiteY7" fmla="*/ 4404049 h 4432041"/>
              <a:gd name="connsiteX0" fmla="*/ 7819833 w 8743563"/>
              <a:gd name="connsiteY0" fmla="*/ 4424983 h 4452975"/>
              <a:gd name="connsiteX1" fmla="*/ 0 w 8743563"/>
              <a:gd name="connsiteY1" fmla="*/ 4452975 h 4452975"/>
              <a:gd name="connsiteX2" fmla="*/ 9332 w 8743563"/>
              <a:gd name="connsiteY2" fmla="*/ 907285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62052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24729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41372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7" fmla="*/ 7819833 w 8743563"/>
              <a:gd name="connsiteY7" fmla="*/ 4441372 h 4469364"/>
              <a:gd name="connsiteX0" fmla="*/ 7819832 w 8743563"/>
              <a:gd name="connsiteY0" fmla="*/ 4441373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0" fmla="*/ 8743563 w 8743563"/>
              <a:gd name="connsiteY0" fmla="*/ 4450704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0" fmla="*/ 8743563 w 8743563"/>
              <a:gd name="connsiteY0" fmla="*/ 4450705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5 h 4469364"/>
              <a:gd name="connsiteX0" fmla="*/ 8743563 w 8743563"/>
              <a:gd name="connsiteY0" fmla="*/ 4461747 h 4480406"/>
              <a:gd name="connsiteX1" fmla="*/ 0 w 8743563"/>
              <a:gd name="connsiteY1" fmla="*/ 4480406 h 4480406"/>
              <a:gd name="connsiteX2" fmla="*/ 9332 w 8743563"/>
              <a:gd name="connsiteY2" fmla="*/ 552160 h 4480406"/>
              <a:gd name="connsiteX3" fmla="*/ 7919718 w 8743563"/>
              <a:gd name="connsiteY3" fmla="*/ 0 h 4480406"/>
              <a:gd name="connsiteX4" fmla="*/ 8724902 w 8743563"/>
              <a:gd name="connsiteY4" fmla="*/ 11042 h 4480406"/>
              <a:gd name="connsiteX5" fmla="*/ 8743563 w 8743563"/>
              <a:gd name="connsiteY5" fmla="*/ 4461747 h 4480406"/>
              <a:gd name="connsiteX0" fmla="*/ 8743563 w 8743563"/>
              <a:gd name="connsiteY0" fmla="*/ 4450705 h 4469364"/>
              <a:gd name="connsiteX1" fmla="*/ 0 w 8743563"/>
              <a:gd name="connsiteY1" fmla="*/ 4469364 h 4469364"/>
              <a:gd name="connsiteX2" fmla="*/ 9332 w 8743563"/>
              <a:gd name="connsiteY2" fmla="*/ 541118 h 4469364"/>
              <a:gd name="connsiteX3" fmla="*/ 7947180 w 8743563"/>
              <a:gd name="connsiteY3" fmla="*/ 144400 h 4469364"/>
              <a:gd name="connsiteX4" fmla="*/ 8724902 w 8743563"/>
              <a:gd name="connsiteY4" fmla="*/ 0 h 4469364"/>
              <a:gd name="connsiteX5" fmla="*/ 8743563 w 8743563"/>
              <a:gd name="connsiteY5" fmla="*/ 4450705 h 4469364"/>
              <a:gd name="connsiteX0" fmla="*/ 8743563 w 8743563"/>
              <a:gd name="connsiteY0" fmla="*/ 4450705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0705 h 4469364"/>
              <a:gd name="connsiteX0" fmla="*/ 8798486 w 8798486"/>
              <a:gd name="connsiteY0" fmla="*/ 4642723 h 4642723"/>
              <a:gd name="connsiteX1" fmla="*/ 0 w 8798486"/>
              <a:gd name="connsiteY1" fmla="*/ 4469364 h 4642723"/>
              <a:gd name="connsiteX2" fmla="*/ 9332 w 8798486"/>
              <a:gd name="connsiteY2" fmla="*/ 541118 h 4642723"/>
              <a:gd name="connsiteX3" fmla="*/ 7901411 w 8798486"/>
              <a:gd name="connsiteY3" fmla="*/ 7245 h 4642723"/>
              <a:gd name="connsiteX4" fmla="*/ 8724902 w 8798486"/>
              <a:gd name="connsiteY4" fmla="*/ 0 h 4642723"/>
              <a:gd name="connsiteX5" fmla="*/ 8798486 w 8798486"/>
              <a:gd name="connsiteY5" fmla="*/ 4642723 h 4642723"/>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3563"/>
              <a:gd name="connsiteY0" fmla="*/ 4459850 h 4469364"/>
              <a:gd name="connsiteX1" fmla="*/ 0 w 8743563"/>
              <a:gd name="connsiteY1" fmla="*/ 4469364 h 4469364"/>
              <a:gd name="connsiteX2" fmla="*/ 9332 w 8743563"/>
              <a:gd name="connsiteY2" fmla="*/ 541118 h 4469364"/>
              <a:gd name="connsiteX3" fmla="*/ 7901411 w 8743563"/>
              <a:gd name="connsiteY3" fmla="*/ 7245 h 4469364"/>
              <a:gd name="connsiteX4" fmla="*/ 8724902 w 8743563"/>
              <a:gd name="connsiteY4" fmla="*/ 0 h 4469364"/>
              <a:gd name="connsiteX5" fmla="*/ 8743563 w 8743563"/>
              <a:gd name="connsiteY5" fmla="*/ 4459850 h 4469364"/>
              <a:gd name="connsiteX0" fmla="*/ 8743563 w 8745721"/>
              <a:gd name="connsiteY0" fmla="*/ 4452605 h 4462119"/>
              <a:gd name="connsiteX1" fmla="*/ 0 w 8745721"/>
              <a:gd name="connsiteY1" fmla="*/ 4462119 h 4462119"/>
              <a:gd name="connsiteX2" fmla="*/ 9332 w 8745721"/>
              <a:gd name="connsiteY2" fmla="*/ 533873 h 4462119"/>
              <a:gd name="connsiteX3" fmla="*/ 7901411 w 8745721"/>
              <a:gd name="connsiteY3" fmla="*/ 0 h 4462119"/>
              <a:gd name="connsiteX4" fmla="*/ 8743972 w 8745721"/>
              <a:gd name="connsiteY4" fmla="*/ 11804 h 4462119"/>
              <a:gd name="connsiteX5" fmla="*/ 8743563 w 8745721"/>
              <a:gd name="connsiteY5" fmla="*/ 4452605 h 4462119"/>
              <a:gd name="connsiteX0" fmla="*/ 8743563 w 8745721"/>
              <a:gd name="connsiteY0" fmla="*/ 4445462 h 4454976"/>
              <a:gd name="connsiteX1" fmla="*/ 0 w 8745721"/>
              <a:gd name="connsiteY1" fmla="*/ 4454976 h 4454976"/>
              <a:gd name="connsiteX2" fmla="*/ 9332 w 8745721"/>
              <a:gd name="connsiteY2" fmla="*/ 526730 h 4454976"/>
              <a:gd name="connsiteX3" fmla="*/ 7903795 w 8745721"/>
              <a:gd name="connsiteY3" fmla="*/ 0 h 4454976"/>
              <a:gd name="connsiteX4" fmla="*/ 8743972 w 8745721"/>
              <a:gd name="connsiteY4" fmla="*/ 4661 h 4454976"/>
              <a:gd name="connsiteX5" fmla="*/ 8743563 w 8745721"/>
              <a:gd name="connsiteY5" fmla="*/ 4445462 h 4454976"/>
              <a:gd name="connsiteX0" fmla="*/ 8743563 w 8745721"/>
              <a:gd name="connsiteY0" fmla="*/ 4445462 h 4454976"/>
              <a:gd name="connsiteX1" fmla="*/ 0 w 8745721"/>
              <a:gd name="connsiteY1" fmla="*/ 4454976 h 4454976"/>
              <a:gd name="connsiteX2" fmla="*/ 11716 w 8745721"/>
              <a:gd name="connsiteY2" fmla="*/ 541016 h 4454976"/>
              <a:gd name="connsiteX3" fmla="*/ 7903795 w 8745721"/>
              <a:gd name="connsiteY3" fmla="*/ 0 h 4454976"/>
              <a:gd name="connsiteX4" fmla="*/ 8743972 w 8745721"/>
              <a:gd name="connsiteY4" fmla="*/ 4661 h 4454976"/>
              <a:gd name="connsiteX5" fmla="*/ 8743563 w 8745721"/>
              <a:gd name="connsiteY5" fmla="*/ 4445462 h 44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5721" h="4454976">
                <a:moveTo>
                  <a:pt x="8743563" y="4445462"/>
                </a:moveTo>
                <a:lnTo>
                  <a:pt x="0" y="4454976"/>
                </a:lnTo>
                <a:cubicBezTo>
                  <a:pt x="3111" y="3273079"/>
                  <a:pt x="8605" y="1722913"/>
                  <a:pt x="11716" y="541016"/>
                </a:cubicBezTo>
                <a:lnTo>
                  <a:pt x="7903795" y="0"/>
                </a:lnTo>
                <a:lnTo>
                  <a:pt x="8743972" y="4661"/>
                </a:lnTo>
                <a:cubicBezTo>
                  <a:pt x="8750192" y="1488229"/>
                  <a:pt x="8737343" y="1910373"/>
                  <a:pt x="8743563" y="4445462"/>
                </a:cubicBezTo>
                <a:close/>
              </a:path>
            </a:pathLst>
          </a:custGeom>
        </p:spPr>
        <p:txBody>
          <a:bodyPr/>
          <a:lstStyle>
            <a:lvl1pPr>
              <a:defRPr baseline="0"/>
            </a:lvl1pPr>
          </a:lstStyle>
          <a:p>
            <a:r>
              <a:rPr lang="en-US" dirty="0" smtClean="0"/>
              <a:t>Click tile for image</a:t>
            </a:r>
            <a:endParaRPr lang="en-GB" dirty="0"/>
          </a:p>
        </p:txBody>
      </p:sp>
      <p:sp>
        <p:nvSpPr>
          <p:cNvPr id="2" name="Title 1"/>
          <p:cNvSpPr>
            <a:spLocks noGrp="1"/>
          </p:cNvSpPr>
          <p:nvPr>
            <p:ph type="ctrTitle" hasCustomPrompt="1"/>
          </p:nvPr>
        </p:nvSpPr>
        <p:spPr>
          <a:xfrm>
            <a:off x="395536" y="620688"/>
            <a:ext cx="6480720" cy="1008112"/>
          </a:xfrm>
          <a:prstGeom prst="rect">
            <a:avLst/>
          </a:prstGeom>
        </p:spPr>
        <p:txBody>
          <a:bodyPr anchor="b">
            <a:normAutofit/>
          </a:bodyPr>
          <a:lstStyle>
            <a:lvl1pPr algn="l">
              <a:defRPr sz="3300" baseline="0">
                <a:solidFill>
                  <a:schemeClr val="tx2"/>
                </a:solidFill>
              </a:defRPr>
            </a:lvl1pPr>
          </a:lstStyle>
          <a:p>
            <a:r>
              <a:rPr lang="en-US" dirty="0" smtClean="0"/>
              <a:t>Title text</a:t>
            </a:r>
            <a:endParaRPr lang="en-US" dirty="0"/>
          </a:p>
        </p:txBody>
      </p:sp>
      <p:sp>
        <p:nvSpPr>
          <p:cNvPr id="3" name="Subtitle 2"/>
          <p:cNvSpPr>
            <a:spLocks noGrp="1"/>
          </p:cNvSpPr>
          <p:nvPr>
            <p:ph type="subTitle" idx="1" hasCustomPrompt="1"/>
          </p:nvPr>
        </p:nvSpPr>
        <p:spPr>
          <a:xfrm>
            <a:off x="446143" y="2924948"/>
            <a:ext cx="4352528" cy="593079"/>
          </a:xfrm>
          <a:prstGeom prst="rect">
            <a:avLst/>
          </a:prstGeom>
        </p:spPr>
        <p:txBody>
          <a:bodyPr>
            <a:normAutofit/>
          </a:bodyPr>
          <a:lstStyle>
            <a:lvl1pPr marL="0" indent="0" algn="l">
              <a:buNone/>
              <a:defRPr sz="1500">
                <a:solidFill>
                  <a:srgbClr val="FFFFFF"/>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smtClean="0"/>
              <a:t>Subtitle text</a:t>
            </a:r>
            <a:endParaRPr lang="en-US" dirty="0"/>
          </a:p>
        </p:txBody>
      </p:sp>
      <p:pic>
        <p:nvPicPr>
          <p:cNvPr id="9" name="Picture 2" descr="C:\Users\u414885\Objective\Objects\A7317433.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56380" y="154896"/>
            <a:ext cx="107505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678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1" y="188640"/>
            <a:ext cx="87249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95536" y="620688"/>
            <a:ext cx="6480720" cy="1008112"/>
          </a:xfrm>
          <a:prstGeom prst="rect">
            <a:avLst/>
          </a:prstGeom>
        </p:spPr>
        <p:txBody>
          <a:bodyPr anchor="b">
            <a:normAutofit/>
          </a:bodyPr>
          <a:lstStyle>
            <a:lvl1pPr algn="l">
              <a:defRPr sz="3300"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46143" y="2924947"/>
            <a:ext cx="4352528" cy="593079"/>
          </a:xfrm>
          <a:prstGeom prst="rect">
            <a:avLst/>
          </a:prstGeom>
        </p:spPr>
        <p:txBody>
          <a:bodyPr>
            <a:normAutofit/>
          </a:bodyPr>
          <a:lstStyle>
            <a:lvl1pPr marL="0" indent="0" algn="l">
              <a:buNone/>
              <a:defRPr sz="1500">
                <a:solidFill>
                  <a:srgbClr val="FFFFFF"/>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smtClean="0"/>
              <a:t>Test subtitle</a:t>
            </a:r>
            <a:endParaRPr lang="en-US" dirty="0"/>
          </a:p>
        </p:txBody>
      </p:sp>
      <p:sp>
        <p:nvSpPr>
          <p:cNvPr id="23" name="Picture Placeholder 22"/>
          <p:cNvSpPr>
            <a:spLocks noGrp="1"/>
          </p:cNvSpPr>
          <p:nvPr>
            <p:ph type="pic" sz="quarter" idx="10"/>
          </p:nvPr>
        </p:nvSpPr>
        <p:spPr>
          <a:xfrm>
            <a:off x="209550" y="1700808"/>
            <a:ext cx="8724705" cy="4968552"/>
          </a:xfrm>
          <a:custGeom>
            <a:avLst/>
            <a:gdLst>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274816 w 8732016"/>
              <a:gd name="connsiteY28" fmla="*/ 21705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014316 w 8732016"/>
              <a:gd name="connsiteY38" fmla="*/ 21705 h 4436344"/>
              <a:gd name="connsiteX39" fmla="*/ 8732016 w 8732016"/>
              <a:gd name="connsiteY39" fmla="*/ 936105 h 4436344"/>
              <a:gd name="connsiteX40" fmla="*/ 8732016 w 8732016"/>
              <a:gd name="connsiteY40" fmla="*/ 3521944 h 4436344"/>
              <a:gd name="connsiteX41" fmla="*/ 7817617 w 8732016"/>
              <a:gd name="connsiteY41" fmla="*/ 4436343 h 4436344"/>
              <a:gd name="connsiteX42" fmla="*/ 921515 w 8732016"/>
              <a:gd name="connsiteY42" fmla="*/ 4436343 h 4436344"/>
              <a:gd name="connsiteX43" fmla="*/ 7116 w 8732016"/>
              <a:gd name="connsiteY43" fmla="*/ 3521944 h 4436344"/>
              <a:gd name="connsiteX44" fmla="*/ 7116 w 8732016"/>
              <a:gd name="connsiteY44" fmla="*/ 918645 h 4436344"/>
              <a:gd name="connsiteX45" fmla="*/ 914400 w 8732016"/>
              <a:gd name="connsiteY45" fmla="*/ 11361 h 4436344"/>
              <a:gd name="connsiteX46" fmla="*/ 621493 w 8732016"/>
              <a:gd name="connsiteY46" fmla="*/ 11361 h 4436344"/>
              <a:gd name="connsiteX47" fmla="*/ 746521 w 8732016"/>
              <a:gd name="connsiteY47"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992611 w 8732016"/>
              <a:gd name="connsiteY37" fmla="*/ 0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014316 w 8732016"/>
              <a:gd name="connsiteY27" fmla="*/ 217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8014316 w 8732016"/>
              <a:gd name="connsiteY31" fmla="*/ 21705 h 4436344"/>
              <a:gd name="connsiteX32" fmla="*/ 457200 w 8732016"/>
              <a:gd name="connsiteY32" fmla="*/ 11361 h 4436344"/>
              <a:gd name="connsiteX33" fmla="*/ 621493 w 8732016"/>
              <a:gd name="connsiteY33" fmla="*/ 11361 h 4436344"/>
              <a:gd name="connsiteX34" fmla="*/ 353168 w 8732016"/>
              <a:gd name="connsiteY34" fmla="*/ 115394 h 4436344"/>
              <a:gd name="connsiteX35" fmla="*/ 457200 w 8732016"/>
              <a:gd name="connsiteY35" fmla="*/ 11361 h 4436344"/>
              <a:gd name="connsiteX36" fmla="*/ 746521 w 8732016"/>
              <a:gd name="connsiteY36" fmla="*/ 0 h 4436344"/>
              <a:gd name="connsiteX37" fmla="*/ 7619386 w 8732016"/>
              <a:gd name="connsiteY37" fmla="*/ 27991 h 4436344"/>
              <a:gd name="connsiteX38" fmla="*/ 8732016 w 8732016"/>
              <a:gd name="connsiteY38" fmla="*/ 936105 h 4436344"/>
              <a:gd name="connsiteX39" fmla="*/ 8732016 w 8732016"/>
              <a:gd name="connsiteY39" fmla="*/ 3521944 h 4436344"/>
              <a:gd name="connsiteX40" fmla="*/ 7817617 w 8732016"/>
              <a:gd name="connsiteY40" fmla="*/ 4436343 h 4436344"/>
              <a:gd name="connsiteX41" fmla="*/ 921515 w 8732016"/>
              <a:gd name="connsiteY41" fmla="*/ 4436343 h 4436344"/>
              <a:gd name="connsiteX42" fmla="*/ 7116 w 8732016"/>
              <a:gd name="connsiteY42" fmla="*/ 3521944 h 4436344"/>
              <a:gd name="connsiteX43" fmla="*/ 7116 w 8732016"/>
              <a:gd name="connsiteY43" fmla="*/ 918645 h 4436344"/>
              <a:gd name="connsiteX44" fmla="*/ 914400 w 8732016"/>
              <a:gd name="connsiteY44" fmla="*/ 11361 h 4436344"/>
              <a:gd name="connsiteX45" fmla="*/ 621493 w 8732016"/>
              <a:gd name="connsiteY45" fmla="*/ 11361 h 4436344"/>
              <a:gd name="connsiteX46" fmla="*/ 746521 w 8732016"/>
              <a:gd name="connsiteY46"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22685 w 8732016"/>
              <a:gd name="connsiteY28" fmla="*/ 12374 h 4436344"/>
              <a:gd name="connsiteX29" fmla="*/ 8732016 w 8732016"/>
              <a:gd name="connsiteY29" fmla="*/ 478905 h 4436344"/>
              <a:gd name="connsiteX30" fmla="*/ 8732016 w 8732016"/>
              <a:gd name="connsiteY30" fmla="*/ 739405 h 4436344"/>
              <a:gd name="connsiteX31" fmla="*/ 457200 w 8732016"/>
              <a:gd name="connsiteY31" fmla="*/ 11361 h 4436344"/>
              <a:gd name="connsiteX32" fmla="*/ 621493 w 8732016"/>
              <a:gd name="connsiteY32" fmla="*/ 11361 h 4436344"/>
              <a:gd name="connsiteX33" fmla="*/ 353168 w 8732016"/>
              <a:gd name="connsiteY33" fmla="*/ 115394 h 4436344"/>
              <a:gd name="connsiteX34" fmla="*/ 457200 w 8732016"/>
              <a:gd name="connsiteY34" fmla="*/ 11361 h 4436344"/>
              <a:gd name="connsiteX35" fmla="*/ 746521 w 8732016"/>
              <a:gd name="connsiteY35" fmla="*/ 0 h 4436344"/>
              <a:gd name="connsiteX36" fmla="*/ 7619386 w 8732016"/>
              <a:gd name="connsiteY36" fmla="*/ 27991 h 4436344"/>
              <a:gd name="connsiteX37" fmla="*/ 8732016 w 8732016"/>
              <a:gd name="connsiteY37" fmla="*/ 936105 h 4436344"/>
              <a:gd name="connsiteX38" fmla="*/ 8732016 w 8732016"/>
              <a:gd name="connsiteY38" fmla="*/ 3521944 h 4436344"/>
              <a:gd name="connsiteX39" fmla="*/ 7817617 w 8732016"/>
              <a:gd name="connsiteY39" fmla="*/ 4436343 h 4436344"/>
              <a:gd name="connsiteX40" fmla="*/ 921515 w 8732016"/>
              <a:gd name="connsiteY40" fmla="*/ 4436343 h 4436344"/>
              <a:gd name="connsiteX41" fmla="*/ 7116 w 8732016"/>
              <a:gd name="connsiteY41" fmla="*/ 3521944 h 4436344"/>
              <a:gd name="connsiteX42" fmla="*/ 7116 w 8732016"/>
              <a:gd name="connsiteY42" fmla="*/ 918645 h 4436344"/>
              <a:gd name="connsiteX43" fmla="*/ 914400 w 8732016"/>
              <a:gd name="connsiteY43" fmla="*/ 11361 h 4436344"/>
              <a:gd name="connsiteX44" fmla="*/ 621493 w 8732016"/>
              <a:gd name="connsiteY44" fmla="*/ 11361 h 4436344"/>
              <a:gd name="connsiteX45" fmla="*/ 746521 w 8732016"/>
              <a:gd name="connsiteY45"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8732016 w 8732016"/>
              <a:gd name="connsiteY27" fmla="*/ 739405 h 4436344"/>
              <a:gd name="connsiteX28" fmla="*/ 8732016 w 8732016"/>
              <a:gd name="connsiteY28" fmla="*/ 478905 h 4436344"/>
              <a:gd name="connsiteX29" fmla="*/ 8732016 w 8732016"/>
              <a:gd name="connsiteY29" fmla="*/ 739405 h 4436344"/>
              <a:gd name="connsiteX30" fmla="*/ 457200 w 8732016"/>
              <a:gd name="connsiteY30" fmla="*/ 11361 h 4436344"/>
              <a:gd name="connsiteX31" fmla="*/ 621493 w 8732016"/>
              <a:gd name="connsiteY31" fmla="*/ 11361 h 4436344"/>
              <a:gd name="connsiteX32" fmla="*/ 353168 w 8732016"/>
              <a:gd name="connsiteY32" fmla="*/ 115394 h 4436344"/>
              <a:gd name="connsiteX33" fmla="*/ 457200 w 8732016"/>
              <a:gd name="connsiteY33" fmla="*/ 11361 h 4436344"/>
              <a:gd name="connsiteX34" fmla="*/ 746521 w 8732016"/>
              <a:gd name="connsiteY34" fmla="*/ 0 h 4436344"/>
              <a:gd name="connsiteX35" fmla="*/ 7619386 w 8732016"/>
              <a:gd name="connsiteY35" fmla="*/ 27991 h 4436344"/>
              <a:gd name="connsiteX36" fmla="*/ 8732016 w 8732016"/>
              <a:gd name="connsiteY36" fmla="*/ 936105 h 4436344"/>
              <a:gd name="connsiteX37" fmla="*/ 8732016 w 8732016"/>
              <a:gd name="connsiteY37" fmla="*/ 3521944 h 4436344"/>
              <a:gd name="connsiteX38" fmla="*/ 7817617 w 8732016"/>
              <a:gd name="connsiteY38" fmla="*/ 4436343 h 4436344"/>
              <a:gd name="connsiteX39" fmla="*/ 921515 w 8732016"/>
              <a:gd name="connsiteY39" fmla="*/ 4436343 h 4436344"/>
              <a:gd name="connsiteX40" fmla="*/ 7116 w 8732016"/>
              <a:gd name="connsiteY40" fmla="*/ 3521944 h 4436344"/>
              <a:gd name="connsiteX41" fmla="*/ 7116 w 8732016"/>
              <a:gd name="connsiteY41" fmla="*/ 918645 h 4436344"/>
              <a:gd name="connsiteX42" fmla="*/ 914400 w 8732016"/>
              <a:gd name="connsiteY42" fmla="*/ 11361 h 4436344"/>
              <a:gd name="connsiteX43" fmla="*/ 621493 w 8732016"/>
              <a:gd name="connsiteY43" fmla="*/ 11361 h 4436344"/>
              <a:gd name="connsiteX44" fmla="*/ 746521 w 8732016"/>
              <a:gd name="connsiteY44"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7619386 w 8732016"/>
              <a:gd name="connsiteY32" fmla="*/ 27991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914400 w 8732016"/>
              <a:gd name="connsiteY39" fmla="*/ 11361 h 4436344"/>
              <a:gd name="connsiteX40" fmla="*/ 621493 w 8732016"/>
              <a:gd name="connsiteY40" fmla="*/ 11361 h 4436344"/>
              <a:gd name="connsiteX41" fmla="*/ 746521 w 8732016"/>
              <a:gd name="connsiteY41" fmla="*/ 0 h 4436344"/>
              <a:gd name="connsiteX0" fmla="*/ 7817617 w 8732016"/>
              <a:gd name="connsiteY0" fmla="*/ 4436343 h 4436344"/>
              <a:gd name="connsiteX1" fmla="*/ 8274817 w 8732016"/>
              <a:gd name="connsiteY1" fmla="*/ 4436343 h 4436344"/>
              <a:gd name="connsiteX2" fmla="*/ 8274816 w 8732016"/>
              <a:gd name="connsiteY2" fmla="*/ 4436344 h 4436344"/>
              <a:gd name="connsiteX3" fmla="*/ 7817616 w 8732016"/>
              <a:gd name="connsiteY3" fmla="*/ 4436344 h 4436344"/>
              <a:gd name="connsiteX4" fmla="*/ 7817617 w 8732016"/>
              <a:gd name="connsiteY4" fmla="*/ 4436343 h 4436344"/>
              <a:gd name="connsiteX5" fmla="*/ 464315 w 8732016"/>
              <a:gd name="connsiteY5" fmla="*/ 4436343 h 4436344"/>
              <a:gd name="connsiteX6" fmla="*/ 921515 w 8732016"/>
              <a:gd name="connsiteY6" fmla="*/ 4436343 h 4436344"/>
              <a:gd name="connsiteX7" fmla="*/ 921516 w 8732016"/>
              <a:gd name="connsiteY7" fmla="*/ 4436344 h 4436344"/>
              <a:gd name="connsiteX8" fmla="*/ 464316 w 8732016"/>
              <a:gd name="connsiteY8" fmla="*/ 4436344 h 4436344"/>
              <a:gd name="connsiteX9" fmla="*/ 464315 w 8732016"/>
              <a:gd name="connsiteY9" fmla="*/ 4436343 h 4436344"/>
              <a:gd name="connsiteX10" fmla="*/ 8732016 w 8732016"/>
              <a:gd name="connsiteY10" fmla="*/ 3979144 h 4436344"/>
              <a:gd name="connsiteX11" fmla="*/ 8732016 w 8732016"/>
              <a:gd name="connsiteY11" fmla="*/ 4436343 h 4436344"/>
              <a:gd name="connsiteX12" fmla="*/ 8274817 w 8732016"/>
              <a:gd name="connsiteY12" fmla="*/ 4436343 h 4436344"/>
              <a:gd name="connsiteX13" fmla="*/ 8732016 w 8732016"/>
              <a:gd name="connsiteY13" fmla="*/ 3979144 h 4436344"/>
              <a:gd name="connsiteX14" fmla="*/ 7116 w 8732016"/>
              <a:gd name="connsiteY14" fmla="*/ 3979144 h 4436344"/>
              <a:gd name="connsiteX15" fmla="*/ 464315 w 8732016"/>
              <a:gd name="connsiteY15" fmla="*/ 4436343 h 4436344"/>
              <a:gd name="connsiteX16" fmla="*/ 7116 w 8732016"/>
              <a:gd name="connsiteY16" fmla="*/ 4436343 h 4436344"/>
              <a:gd name="connsiteX17" fmla="*/ 7116 w 8732016"/>
              <a:gd name="connsiteY17" fmla="*/ 3979144 h 4436344"/>
              <a:gd name="connsiteX18" fmla="*/ 122509 w 8732016"/>
              <a:gd name="connsiteY18" fmla="*/ 346052 h 4436344"/>
              <a:gd name="connsiteX19" fmla="*/ 7116 w 8732016"/>
              <a:gd name="connsiteY19" fmla="*/ 739405 h 4436344"/>
              <a:gd name="connsiteX20" fmla="*/ 7116 w 8732016"/>
              <a:gd name="connsiteY20" fmla="*/ 918645 h 4436344"/>
              <a:gd name="connsiteX21" fmla="*/ 0 w 8732016"/>
              <a:gd name="connsiteY21" fmla="*/ 925761 h 4436344"/>
              <a:gd name="connsiteX22" fmla="*/ 0 w 8732016"/>
              <a:gd name="connsiteY22" fmla="*/ 468561 h 4436344"/>
              <a:gd name="connsiteX23" fmla="*/ 122509 w 8732016"/>
              <a:gd name="connsiteY23" fmla="*/ 346052 h 4436344"/>
              <a:gd name="connsiteX24" fmla="*/ 353168 w 8732016"/>
              <a:gd name="connsiteY24" fmla="*/ 115394 h 4436344"/>
              <a:gd name="connsiteX25" fmla="*/ 122509 w 8732016"/>
              <a:gd name="connsiteY25" fmla="*/ 346052 h 4436344"/>
              <a:gd name="connsiteX26" fmla="*/ 353168 w 8732016"/>
              <a:gd name="connsiteY26" fmla="*/ 115394 h 4436344"/>
              <a:gd name="connsiteX27" fmla="*/ 457200 w 8732016"/>
              <a:gd name="connsiteY27" fmla="*/ 11361 h 4436344"/>
              <a:gd name="connsiteX28" fmla="*/ 621493 w 8732016"/>
              <a:gd name="connsiteY28" fmla="*/ 11361 h 4436344"/>
              <a:gd name="connsiteX29" fmla="*/ 353168 w 8732016"/>
              <a:gd name="connsiteY29" fmla="*/ 115394 h 4436344"/>
              <a:gd name="connsiteX30" fmla="*/ 457200 w 8732016"/>
              <a:gd name="connsiteY30" fmla="*/ 11361 h 4436344"/>
              <a:gd name="connsiteX31" fmla="*/ 746521 w 8732016"/>
              <a:gd name="connsiteY31" fmla="*/ 0 h 4436344"/>
              <a:gd name="connsiteX32" fmla="*/ 8720399 w 8732016"/>
              <a:gd name="connsiteY32" fmla="*/ 0 h 4436344"/>
              <a:gd name="connsiteX33" fmla="*/ 8732016 w 8732016"/>
              <a:gd name="connsiteY33" fmla="*/ 936105 h 4436344"/>
              <a:gd name="connsiteX34" fmla="*/ 8732016 w 8732016"/>
              <a:gd name="connsiteY34" fmla="*/ 3521944 h 4436344"/>
              <a:gd name="connsiteX35" fmla="*/ 7817617 w 8732016"/>
              <a:gd name="connsiteY35" fmla="*/ 4436343 h 4436344"/>
              <a:gd name="connsiteX36" fmla="*/ 921515 w 8732016"/>
              <a:gd name="connsiteY36" fmla="*/ 4436343 h 4436344"/>
              <a:gd name="connsiteX37" fmla="*/ 7116 w 8732016"/>
              <a:gd name="connsiteY37" fmla="*/ 3521944 h 4436344"/>
              <a:gd name="connsiteX38" fmla="*/ 7116 w 8732016"/>
              <a:gd name="connsiteY38" fmla="*/ 918645 h 4436344"/>
              <a:gd name="connsiteX39" fmla="*/ 3993502 w 8732016"/>
              <a:gd name="connsiteY39" fmla="*/ 86005 h 4436344"/>
              <a:gd name="connsiteX40" fmla="*/ 621493 w 8732016"/>
              <a:gd name="connsiteY40" fmla="*/ 11361 h 4436344"/>
              <a:gd name="connsiteX41" fmla="*/ 746521 w 8732016"/>
              <a:gd name="connsiteY41" fmla="*/ 0 h 4436344"/>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46521 w 8732016"/>
              <a:gd name="connsiteY31" fmla="*/ 109937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46521 w 8732016"/>
              <a:gd name="connsiteY41" fmla="*/ 109937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2370047 w 8732016"/>
              <a:gd name="connsiteY31" fmla="*/ 165921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2370047 w 8732016"/>
              <a:gd name="connsiteY41" fmla="*/ 165921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621493 w 8732016"/>
              <a:gd name="connsiteY40" fmla="*/ 121298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621493 w 8732016"/>
              <a:gd name="connsiteY28" fmla="*/ 121298 h 4546281"/>
              <a:gd name="connsiteX29" fmla="*/ 353168 w 8732016"/>
              <a:gd name="connsiteY29" fmla="*/ 225331 h 4546281"/>
              <a:gd name="connsiteX30" fmla="*/ 457200 w 8732016"/>
              <a:gd name="connsiteY30" fmla="*/ 121298 h 4546281"/>
              <a:gd name="connsiteX31" fmla="*/ 7940423 w 8732016"/>
              <a:gd name="connsiteY31" fmla="*/ 119268 h 4546281"/>
              <a:gd name="connsiteX32" fmla="*/ 8720399 w 8732016"/>
              <a:gd name="connsiteY32" fmla="*/ 109937 h 4546281"/>
              <a:gd name="connsiteX33" fmla="*/ 8732016 w 8732016"/>
              <a:gd name="connsiteY33" fmla="*/ 1046042 h 4546281"/>
              <a:gd name="connsiteX34" fmla="*/ 8732016 w 8732016"/>
              <a:gd name="connsiteY34" fmla="*/ 3631881 h 4546281"/>
              <a:gd name="connsiteX35" fmla="*/ 7817617 w 8732016"/>
              <a:gd name="connsiteY35" fmla="*/ 4546280 h 4546281"/>
              <a:gd name="connsiteX36" fmla="*/ 921515 w 8732016"/>
              <a:gd name="connsiteY36" fmla="*/ 4546280 h 4546281"/>
              <a:gd name="connsiteX37" fmla="*/ 7116 w 8732016"/>
              <a:gd name="connsiteY37" fmla="*/ 3631881 h 4546281"/>
              <a:gd name="connsiteX38" fmla="*/ 7116 w 8732016"/>
              <a:gd name="connsiteY38" fmla="*/ 1028582 h 4546281"/>
              <a:gd name="connsiteX39" fmla="*/ 139959 w 8732016"/>
              <a:gd name="connsiteY39" fmla="*/ 0 h 4546281"/>
              <a:gd name="connsiteX40" fmla="*/ 910742 w 8732016"/>
              <a:gd name="connsiteY40" fmla="*/ 419877 h 4546281"/>
              <a:gd name="connsiteX41" fmla="*/ 7940423 w 8732016"/>
              <a:gd name="connsiteY41"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457200 w 8732016"/>
              <a:gd name="connsiteY27" fmla="*/ 121298 h 4546281"/>
              <a:gd name="connsiteX28" fmla="*/ 353168 w 8732016"/>
              <a:gd name="connsiteY28" fmla="*/ 225331 h 4546281"/>
              <a:gd name="connsiteX29" fmla="*/ 457200 w 8732016"/>
              <a:gd name="connsiteY29" fmla="*/ 121298 h 4546281"/>
              <a:gd name="connsiteX30" fmla="*/ 7940423 w 8732016"/>
              <a:gd name="connsiteY30" fmla="*/ 119268 h 4546281"/>
              <a:gd name="connsiteX31" fmla="*/ 8720399 w 8732016"/>
              <a:gd name="connsiteY31" fmla="*/ 109937 h 4546281"/>
              <a:gd name="connsiteX32" fmla="*/ 8732016 w 8732016"/>
              <a:gd name="connsiteY32" fmla="*/ 1046042 h 4546281"/>
              <a:gd name="connsiteX33" fmla="*/ 8732016 w 8732016"/>
              <a:gd name="connsiteY33" fmla="*/ 3631881 h 4546281"/>
              <a:gd name="connsiteX34" fmla="*/ 7817617 w 8732016"/>
              <a:gd name="connsiteY34" fmla="*/ 4546280 h 4546281"/>
              <a:gd name="connsiteX35" fmla="*/ 921515 w 8732016"/>
              <a:gd name="connsiteY35" fmla="*/ 4546280 h 4546281"/>
              <a:gd name="connsiteX36" fmla="*/ 7116 w 8732016"/>
              <a:gd name="connsiteY36" fmla="*/ 3631881 h 4546281"/>
              <a:gd name="connsiteX37" fmla="*/ 7116 w 8732016"/>
              <a:gd name="connsiteY37" fmla="*/ 1028582 h 4546281"/>
              <a:gd name="connsiteX38" fmla="*/ 139959 w 8732016"/>
              <a:gd name="connsiteY38" fmla="*/ 0 h 4546281"/>
              <a:gd name="connsiteX39" fmla="*/ 910742 w 8732016"/>
              <a:gd name="connsiteY39" fmla="*/ 419877 h 4546281"/>
              <a:gd name="connsiteX40" fmla="*/ 7940423 w 8732016"/>
              <a:gd name="connsiteY40"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353168 w 8732016"/>
              <a:gd name="connsiteY24" fmla="*/ 225331 h 4546281"/>
              <a:gd name="connsiteX25" fmla="*/ 122509 w 8732016"/>
              <a:gd name="connsiteY25" fmla="*/ 455989 h 4546281"/>
              <a:gd name="connsiteX26" fmla="*/ 353168 w 8732016"/>
              <a:gd name="connsiteY26" fmla="*/ 225331 h 4546281"/>
              <a:gd name="connsiteX27" fmla="*/ 7940423 w 8732016"/>
              <a:gd name="connsiteY27" fmla="*/ 119268 h 4546281"/>
              <a:gd name="connsiteX28" fmla="*/ 8720399 w 8732016"/>
              <a:gd name="connsiteY28" fmla="*/ 109937 h 4546281"/>
              <a:gd name="connsiteX29" fmla="*/ 8732016 w 8732016"/>
              <a:gd name="connsiteY29" fmla="*/ 1046042 h 4546281"/>
              <a:gd name="connsiteX30" fmla="*/ 8732016 w 8732016"/>
              <a:gd name="connsiteY30" fmla="*/ 3631881 h 4546281"/>
              <a:gd name="connsiteX31" fmla="*/ 7817617 w 8732016"/>
              <a:gd name="connsiteY31" fmla="*/ 4546280 h 4546281"/>
              <a:gd name="connsiteX32" fmla="*/ 921515 w 8732016"/>
              <a:gd name="connsiteY32" fmla="*/ 4546280 h 4546281"/>
              <a:gd name="connsiteX33" fmla="*/ 7116 w 8732016"/>
              <a:gd name="connsiteY33" fmla="*/ 3631881 h 4546281"/>
              <a:gd name="connsiteX34" fmla="*/ 7116 w 8732016"/>
              <a:gd name="connsiteY34" fmla="*/ 1028582 h 4546281"/>
              <a:gd name="connsiteX35" fmla="*/ 139959 w 8732016"/>
              <a:gd name="connsiteY35" fmla="*/ 0 h 4546281"/>
              <a:gd name="connsiteX36" fmla="*/ 910742 w 8732016"/>
              <a:gd name="connsiteY36" fmla="*/ 419877 h 4546281"/>
              <a:gd name="connsiteX37" fmla="*/ 7940423 w 8732016"/>
              <a:gd name="connsiteY37"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0 w 8732016"/>
              <a:gd name="connsiteY22" fmla="*/ 578498 h 4546281"/>
              <a:gd name="connsiteX23" fmla="*/ 122509 w 8732016"/>
              <a:gd name="connsiteY23" fmla="*/ 455989 h 4546281"/>
              <a:gd name="connsiteX24" fmla="*/ 7940423 w 8732016"/>
              <a:gd name="connsiteY24" fmla="*/ 119268 h 4546281"/>
              <a:gd name="connsiteX25" fmla="*/ 8720399 w 8732016"/>
              <a:gd name="connsiteY25" fmla="*/ 109937 h 4546281"/>
              <a:gd name="connsiteX26" fmla="*/ 8732016 w 8732016"/>
              <a:gd name="connsiteY26" fmla="*/ 1046042 h 4546281"/>
              <a:gd name="connsiteX27" fmla="*/ 8732016 w 8732016"/>
              <a:gd name="connsiteY27" fmla="*/ 3631881 h 4546281"/>
              <a:gd name="connsiteX28" fmla="*/ 7817617 w 8732016"/>
              <a:gd name="connsiteY28" fmla="*/ 4546280 h 4546281"/>
              <a:gd name="connsiteX29" fmla="*/ 921515 w 8732016"/>
              <a:gd name="connsiteY29" fmla="*/ 4546280 h 4546281"/>
              <a:gd name="connsiteX30" fmla="*/ 7116 w 8732016"/>
              <a:gd name="connsiteY30" fmla="*/ 3631881 h 4546281"/>
              <a:gd name="connsiteX31" fmla="*/ 7116 w 8732016"/>
              <a:gd name="connsiteY31" fmla="*/ 1028582 h 4546281"/>
              <a:gd name="connsiteX32" fmla="*/ 139959 w 8732016"/>
              <a:gd name="connsiteY32" fmla="*/ 0 h 4546281"/>
              <a:gd name="connsiteX33" fmla="*/ 910742 w 8732016"/>
              <a:gd name="connsiteY33" fmla="*/ 419877 h 4546281"/>
              <a:gd name="connsiteX34" fmla="*/ 7940423 w 8732016"/>
              <a:gd name="connsiteY34"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122509 w 8732016"/>
              <a:gd name="connsiteY18" fmla="*/ 455989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122509 w 8732016"/>
              <a:gd name="connsiteY22" fmla="*/ 455989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817617 w 8732016"/>
              <a:gd name="connsiteY0" fmla="*/ 4546280 h 4546281"/>
              <a:gd name="connsiteX1" fmla="*/ 8274817 w 8732016"/>
              <a:gd name="connsiteY1" fmla="*/ 4546280 h 4546281"/>
              <a:gd name="connsiteX2" fmla="*/ 8274816 w 8732016"/>
              <a:gd name="connsiteY2" fmla="*/ 4546281 h 4546281"/>
              <a:gd name="connsiteX3" fmla="*/ 7817616 w 8732016"/>
              <a:gd name="connsiteY3" fmla="*/ 4546281 h 4546281"/>
              <a:gd name="connsiteX4" fmla="*/ 7817617 w 8732016"/>
              <a:gd name="connsiteY4" fmla="*/ 4546280 h 4546281"/>
              <a:gd name="connsiteX5" fmla="*/ 464315 w 8732016"/>
              <a:gd name="connsiteY5" fmla="*/ 4546280 h 4546281"/>
              <a:gd name="connsiteX6" fmla="*/ 921515 w 8732016"/>
              <a:gd name="connsiteY6" fmla="*/ 4546280 h 4546281"/>
              <a:gd name="connsiteX7" fmla="*/ 921516 w 8732016"/>
              <a:gd name="connsiteY7" fmla="*/ 4546281 h 4546281"/>
              <a:gd name="connsiteX8" fmla="*/ 464316 w 8732016"/>
              <a:gd name="connsiteY8" fmla="*/ 4546281 h 4546281"/>
              <a:gd name="connsiteX9" fmla="*/ 464315 w 8732016"/>
              <a:gd name="connsiteY9" fmla="*/ 4546280 h 4546281"/>
              <a:gd name="connsiteX10" fmla="*/ 8732016 w 8732016"/>
              <a:gd name="connsiteY10" fmla="*/ 4089081 h 4546281"/>
              <a:gd name="connsiteX11" fmla="*/ 8732016 w 8732016"/>
              <a:gd name="connsiteY11" fmla="*/ 4546280 h 4546281"/>
              <a:gd name="connsiteX12" fmla="*/ 8274817 w 8732016"/>
              <a:gd name="connsiteY12" fmla="*/ 4546280 h 4546281"/>
              <a:gd name="connsiteX13" fmla="*/ 8732016 w 8732016"/>
              <a:gd name="connsiteY13" fmla="*/ 4089081 h 4546281"/>
              <a:gd name="connsiteX14" fmla="*/ 7116 w 8732016"/>
              <a:gd name="connsiteY14" fmla="*/ 4089081 h 4546281"/>
              <a:gd name="connsiteX15" fmla="*/ 464315 w 8732016"/>
              <a:gd name="connsiteY15" fmla="*/ 4546280 h 4546281"/>
              <a:gd name="connsiteX16" fmla="*/ 7116 w 8732016"/>
              <a:gd name="connsiteY16" fmla="*/ 4546280 h 4546281"/>
              <a:gd name="connsiteX17" fmla="*/ 7116 w 8732016"/>
              <a:gd name="connsiteY17" fmla="*/ 4089081 h 4546281"/>
              <a:gd name="connsiteX18" fmla="*/ 458411 w 8732016"/>
              <a:gd name="connsiteY18" fmla="*/ 717247 h 4546281"/>
              <a:gd name="connsiteX19" fmla="*/ 7116 w 8732016"/>
              <a:gd name="connsiteY19" fmla="*/ 849342 h 4546281"/>
              <a:gd name="connsiteX20" fmla="*/ 7116 w 8732016"/>
              <a:gd name="connsiteY20" fmla="*/ 1028582 h 4546281"/>
              <a:gd name="connsiteX21" fmla="*/ 0 w 8732016"/>
              <a:gd name="connsiteY21" fmla="*/ 1035698 h 4546281"/>
              <a:gd name="connsiteX22" fmla="*/ 458411 w 8732016"/>
              <a:gd name="connsiteY22" fmla="*/ 717247 h 4546281"/>
              <a:gd name="connsiteX23" fmla="*/ 7940423 w 8732016"/>
              <a:gd name="connsiteY23" fmla="*/ 119268 h 4546281"/>
              <a:gd name="connsiteX24" fmla="*/ 8720399 w 8732016"/>
              <a:gd name="connsiteY24" fmla="*/ 109937 h 4546281"/>
              <a:gd name="connsiteX25" fmla="*/ 8732016 w 8732016"/>
              <a:gd name="connsiteY25" fmla="*/ 1046042 h 4546281"/>
              <a:gd name="connsiteX26" fmla="*/ 8732016 w 8732016"/>
              <a:gd name="connsiteY26" fmla="*/ 3631881 h 4546281"/>
              <a:gd name="connsiteX27" fmla="*/ 7817617 w 8732016"/>
              <a:gd name="connsiteY27" fmla="*/ 4546280 h 4546281"/>
              <a:gd name="connsiteX28" fmla="*/ 921515 w 8732016"/>
              <a:gd name="connsiteY28" fmla="*/ 4546280 h 4546281"/>
              <a:gd name="connsiteX29" fmla="*/ 7116 w 8732016"/>
              <a:gd name="connsiteY29" fmla="*/ 3631881 h 4546281"/>
              <a:gd name="connsiteX30" fmla="*/ 7116 w 8732016"/>
              <a:gd name="connsiteY30" fmla="*/ 1028582 h 4546281"/>
              <a:gd name="connsiteX31" fmla="*/ 139959 w 8732016"/>
              <a:gd name="connsiteY31" fmla="*/ 0 h 4546281"/>
              <a:gd name="connsiteX32" fmla="*/ 910742 w 8732016"/>
              <a:gd name="connsiteY32" fmla="*/ 419877 h 4546281"/>
              <a:gd name="connsiteX33" fmla="*/ 7940423 w 8732016"/>
              <a:gd name="connsiteY33" fmla="*/ 11926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457247 w 8724948"/>
              <a:gd name="connsiteY15" fmla="*/ 4546280 h 4546281"/>
              <a:gd name="connsiteX16" fmla="*/ 914447 w 8724948"/>
              <a:gd name="connsiteY16" fmla="*/ 4546280 h 4546281"/>
              <a:gd name="connsiteX17" fmla="*/ 914448 w 8724948"/>
              <a:gd name="connsiteY17" fmla="*/ 4546281 h 4546281"/>
              <a:gd name="connsiteX18" fmla="*/ 457248 w 8724948"/>
              <a:gd name="connsiteY18" fmla="*/ 4546281 h 4546281"/>
              <a:gd name="connsiteX19" fmla="*/ 457247 w 8724948"/>
              <a:gd name="connsiteY19" fmla="*/ 4546280 h 4546281"/>
              <a:gd name="connsiteX20" fmla="*/ 8724948 w 8724948"/>
              <a:gd name="connsiteY20" fmla="*/ 4089081 h 4546281"/>
              <a:gd name="connsiteX21" fmla="*/ 8724948 w 8724948"/>
              <a:gd name="connsiteY21" fmla="*/ 4546280 h 4546281"/>
              <a:gd name="connsiteX22" fmla="*/ 8267749 w 8724948"/>
              <a:gd name="connsiteY22" fmla="*/ 4546280 h 4546281"/>
              <a:gd name="connsiteX23" fmla="*/ 8724948 w 8724948"/>
              <a:gd name="connsiteY23" fmla="*/ 4089081 h 4546281"/>
              <a:gd name="connsiteX24" fmla="*/ 48 w 8724948"/>
              <a:gd name="connsiteY24" fmla="*/ 4089081 h 4546281"/>
              <a:gd name="connsiteX25" fmla="*/ 457247 w 8724948"/>
              <a:gd name="connsiteY25" fmla="*/ 4546280 h 4546281"/>
              <a:gd name="connsiteX26" fmla="*/ 48 w 8724948"/>
              <a:gd name="connsiteY26" fmla="*/ 4546280 h 4546281"/>
              <a:gd name="connsiteX27" fmla="*/ 48 w 8724948"/>
              <a:gd name="connsiteY27" fmla="*/ 4089081 h 4546281"/>
              <a:gd name="connsiteX28" fmla="*/ 451343 w 8724948"/>
              <a:gd name="connsiteY28" fmla="*/ 717247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55 w 8724948"/>
              <a:gd name="connsiteY0" fmla="*/ 119268 h 4546281"/>
              <a:gd name="connsiteX1" fmla="*/ 8713331 w 8724948"/>
              <a:gd name="connsiteY1" fmla="*/ 109937 h 4546281"/>
              <a:gd name="connsiteX2" fmla="*/ 8724948 w 8724948"/>
              <a:gd name="connsiteY2" fmla="*/ 1046042 h 4546281"/>
              <a:gd name="connsiteX3" fmla="*/ 8724948 w 8724948"/>
              <a:gd name="connsiteY3" fmla="*/ 3631881 h 4546281"/>
              <a:gd name="connsiteX4" fmla="*/ 7810549 w 8724948"/>
              <a:gd name="connsiteY4" fmla="*/ 4546280 h 4546281"/>
              <a:gd name="connsiteX5" fmla="*/ 914447 w 8724948"/>
              <a:gd name="connsiteY5" fmla="*/ 4546280 h 4546281"/>
              <a:gd name="connsiteX6" fmla="*/ 48 w 8724948"/>
              <a:gd name="connsiteY6" fmla="*/ 3631881 h 4546281"/>
              <a:gd name="connsiteX7" fmla="*/ 48 w 8724948"/>
              <a:gd name="connsiteY7" fmla="*/ 1028582 h 4546281"/>
              <a:gd name="connsiteX8" fmla="*/ 132891 w 8724948"/>
              <a:gd name="connsiteY8" fmla="*/ 0 h 4546281"/>
              <a:gd name="connsiteX9" fmla="*/ 903674 w 8724948"/>
              <a:gd name="connsiteY9" fmla="*/ 419877 h 4546281"/>
              <a:gd name="connsiteX10" fmla="*/ 7933355 w 8724948"/>
              <a:gd name="connsiteY10" fmla="*/ 119268 h 4546281"/>
              <a:gd name="connsiteX11" fmla="*/ 8267749 w 8724948"/>
              <a:gd name="connsiteY11" fmla="*/ 4546280 h 4546281"/>
              <a:gd name="connsiteX12" fmla="*/ 8267748 w 8724948"/>
              <a:gd name="connsiteY12" fmla="*/ 4546281 h 4546281"/>
              <a:gd name="connsiteX13" fmla="*/ 7810548 w 8724948"/>
              <a:gd name="connsiteY13" fmla="*/ 4546281 h 4546281"/>
              <a:gd name="connsiteX14" fmla="*/ 7810549 w 8724948"/>
              <a:gd name="connsiteY14" fmla="*/ 4546280 h 4546281"/>
              <a:gd name="connsiteX15" fmla="*/ 7933355 w 8724948"/>
              <a:gd name="connsiteY15" fmla="*/ 119268 h 4546281"/>
              <a:gd name="connsiteX16" fmla="*/ 457247 w 8724948"/>
              <a:gd name="connsiteY16" fmla="*/ 4546280 h 4546281"/>
              <a:gd name="connsiteX17" fmla="*/ 914447 w 8724948"/>
              <a:gd name="connsiteY17" fmla="*/ 4546280 h 4546281"/>
              <a:gd name="connsiteX18" fmla="*/ 914448 w 8724948"/>
              <a:gd name="connsiteY18" fmla="*/ 4546281 h 4546281"/>
              <a:gd name="connsiteX19" fmla="*/ 457248 w 8724948"/>
              <a:gd name="connsiteY19" fmla="*/ 4546281 h 4546281"/>
              <a:gd name="connsiteX20" fmla="*/ 457247 w 8724948"/>
              <a:gd name="connsiteY20" fmla="*/ 4546280 h 4546281"/>
              <a:gd name="connsiteX21" fmla="*/ 8724948 w 8724948"/>
              <a:gd name="connsiteY21" fmla="*/ 4089081 h 4546281"/>
              <a:gd name="connsiteX22" fmla="*/ 8724948 w 8724948"/>
              <a:gd name="connsiteY22" fmla="*/ 4546280 h 4546281"/>
              <a:gd name="connsiteX23" fmla="*/ 8267749 w 8724948"/>
              <a:gd name="connsiteY23" fmla="*/ 4546280 h 4546281"/>
              <a:gd name="connsiteX24" fmla="*/ 8724948 w 8724948"/>
              <a:gd name="connsiteY24" fmla="*/ 4089081 h 4546281"/>
              <a:gd name="connsiteX25" fmla="*/ 48 w 8724948"/>
              <a:gd name="connsiteY25" fmla="*/ 4089081 h 4546281"/>
              <a:gd name="connsiteX26" fmla="*/ 457247 w 8724948"/>
              <a:gd name="connsiteY26" fmla="*/ 4546280 h 4546281"/>
              <a:gd name="connsiteX27" fmla="*/ 48 w 8724948"/>
              <a:gd name="connsiteY27" fmla="*/ 4546280 h 4546281"/>
              <a:gd name="connsiteX28" fmla="*/ 48 w 8724948"/>
              <a:gd name="connsiteY28" fmla="*/ 4089081 h 4546281"/>
              <a:gd name="connsiteX29" fmla="*/ 48 w 8724948"/>
              <a:gd name="connsiteY29" fmla="*/ 849342 h 4546281"/>
              <a:gd name="connsiteX30" fmla="*/ 48 w 8724948"/>
              <a:gd name="connsiteY30" fmla="*/ 1028582 h 4546281"/>
              <a:gd name="connsiteX31" fmla="*/ 84372 w 8724948"/>
              <a:gd name="connsiteY31" fmla="*/ 1127138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29" fmla="*/ 0 w 8724900"/>
              <a:gd name="connsiteY29" fmla="*/ 849342 h 4546281"/>
              <a:gd name="connsiteX30" fmla="*/ 0 w 8724900"/>
              <a:gd name="connsiteY30" fmla="*/ 1028582 h 4546281"/>
              <a:gd name="connsiteX0" fmla="*/ 7933307 w 8724900"/>
              <a:gd name="connsiteY0" fmla="*/ 119268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7933307 w 8724900"/>
              <a:gd name="connsiteY15" fmla="*/ 119268 h 4546281"/>
              <a:gd name="connsiteX16" fmla="*/ 457199 w 8724900"/>
              <a:gd name="connsiteY16" fmla="*/ 4546280 h 4546281"/>
              <a:gd name="connsiteX17" fmla="*/ 914399 w 8724900"/>
              <a:gd name="connsiteY17" fmla="*/ 4546280 h 4546281"/>
              <a:gd name="connsiteX18" fmla="*/ 914400 w 8724900"/>
              <a:gd name="connsiteY18" fmla="*/ 4546281 h 4546281"/>
              <a:gd name="connsiteX19" fmla="*/ 457200 w 8724900"/>
              <a:gd name="connsiteY19" fmla="*/ 4546281 h 4546281"/>
              <a:gd name="connsiteX20" fmla="*/ 457199 w 8724900"/>
              <a:gd name="connsiteY20" fmla="*/ 4546280 h 4546281"/>
              <a:gd name="connsiteX21" fmla="*/ 8724900 w 8724900"/>
              <a:gd name="connsiteY21" fmla="*/ 4089081 h 4546281"/>
              <a:gd name="connsiteX22" fmla="*/ 8724900 w 8724900"/>
              <a:gd name="connsiteY22" fmla="*/ 4546280 h 4546281"/>
              <a:gd name="connsiteX23" fmla="*/ 8267701 w 8724900"/>
              <a:gd name="connsiteY23" fmla="*/ 4546280 h 4546281"/>
              <a:gd name="connsiteX24" fmla="*/ 8724900 w 8724900"/>
              <a:gd name="connsiteY24" fmla="*/ 4089081 h 4546281"/>
              <a:gd name="connsiteX25" fmla="*/ 0 w 8724900"/>
              <a:gd name="connsiteY25" fmla="*/ 4089081 h 4546281"/>
              <a:gd name="connsiteX26" fmla="*/ 457199 w 8724900"/>
              <a:gd name="connsiteY26" fmla="*/ 4546280 h 4546281"/>
              <a:gd name="connsiteX27" fmla="*/ 0 w 8724900"/>
              <a:gd name="connsiteY27" fmla="*/ 4546280 h 4546281"/>
              <a:gd name="connsiteX28" fmla="*/ 0 w 8724900"/>
              <a:gd name="connsiteY28"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7933307 w 8724900"/>
              <a:gd name="connsiteY10" fmla="*/ 119268 h 4546281"/>
              <a:gd name="connsiteX11" fmla="*/ 8267701 w 8724900"/>
              <a:gd name="connsiteY11" fmla="*/ 4546280 h 4546281"/>
              <a:gd name="connsiteX12" fmla="*/ 8267700 w 8724900"/>
              <a:gd name="connsiteY12" fmla="*/ 4546281 h 4546281"/>
              <a:gd name="connsiteX13" fmla="*/ 7810500 w 8724900"/>
              <a:gd name="connsiteY13" fmla="*/ 4546281 h 4546281"/>
              <a:gd name="connsiteX14" fmla="*/ 7810501 w 8724900"/>
              <a:gd name="connsiteY14" fmla="*/ 4546280 h 4546281"/>
              <a:gd name="connsiteX15" fmla="*/ 457199 w 8724900"/>
              <a:gd name="connsiteY15" fmla="*/ 4546280 h 4546281"/>
              <a:gd name="connsiteX16" fmla="*/ 914399 w 8724900"/>
              <a:gd name="connsiteY16" fmla="*/ 4546280 h 4546281"/>
              <a:gd name="connsiteX17" fmla="*/ 914400 w 8724900"/>
              <a:gd name="connsiteY17" fmla="*/ 4546281 h 4546281"/>
              <a:gd name="connsiteX18" fmla="*/ 457200 w 8724900"/>
              <a:gd name="connsiteY18" fmla="*/ 4546281 h 4546281"/>
              <a:gd name="connsiteX19" fmla="*/ 457199 w 8724900"/>
              <a:gd name="connsiteY19" fmla="*/ 4546280 h 4546281"/>
              <a:gd name="connsiteX20" fmla="*/ 8724900 w 8724900"/>
              <a:gd name="connsiteY20" fmla="*/ 4089081 h 4546281"/>
              <a:gd name="connsiteX21" fmla="*/ 8724900 w 8724900"/>
              <a:gd name="connsiteY21" fmla="*/ 4546280 h 4546281"/>
              <a:gd name="connsiteX22" fmla="*/ 8267701 w 8724900"/>
              <a:gd name="connsiteY22" fmla="*/ 4546280 h 4546281"/>
              <a:gd name="connsiteX23" fmla="*/ 8724900 w 8724900"/>
              <a:gd name="connsiteY23" fmla="*/ 4089081 h 4546281"/>
              <a:gd name="connsiteX24" fmla="*/ 0 w 8724900"/>
              <a:gd name="connsiteY24" fmla="*/ 4089081 h 4546281"/>
              <a:gd name="connsiteX25" fmla="*/ 457199 w 8724900"/>
              <a:gd name="connsiteY25" fmla="*/ 4546280 h 4546281"/>
              <a:gd name="connsiteX26" fmla="*/ 0 w 8724900"/>
              <a:gd name="connsiteY26" fmla="*/ 4546280 h 4546281"/>
              <a:gd name="connsiteX27" fmla="*/ 0 w 8724900"/>
              <a:gd name="connsiteY27"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267701 w 8724900"/>
              <a:gd name="connsiteY21" fmla="*/ 4546280 h 4546281"/>
              <a:gd name="connsiteX22" fmla="*/ 8724900 w 8724900"/>
              <a:gd name="connsiteY22" fmla="*/ 4089081 h 4546281"/>
              <a:gd name="connsiteX23" fmla="*/ 0 w 8724900"/>
              <a:gd name="connsiteY23" fmla="*/ 4089081 h 4546281"/>
              <a:gd name="connsiteX24" fmla="*/ 457199 w 8724900"/>
              <a:gd name="connsiteY24" fmla="*/ 4546280 h 4546281"/>
              <a:gd name="connsiteX25" fmla="*/ 0 w 8724900"/>
              <a:gd name="connsiteY25" fmla="*/ 4546280 h 4546281"/>
              <a:gd name="connsiteX26" fmla="*/ 0 w 8724900"/>
              <a:gd name="connsiteY26" fmla="*/ 4089081 h 4546281"/>
              <a:gd name="connsiteX0" fmla="*/ 7810501 w 8724900"/>
              <a:gd name="connsiteY0" fmla="*/ 4546280 h 4546281"/>
              <a:gd name="connsiteX1" fmla="*/ 8713283 w 8724900"/>
              <a:gd name="connsiteY1" fmla="*/ 109937 h 4546281"/>
              <a:gd name="connsiteX2" fmla="*/ 8724900 w 8724900"/>
              <a:gd name="connsiteY2" fmla="*/ 1046042 h 4546281"/>
              <a:gd name="connsiteX3" fmla="*/ 8724900 w 8724900"/>
              <a:gd name="connsiteY3" fmla="*/ 3631881 h 4546281"/>
              <a:gd name="connsiteX4" fmla="*/ 7810501 w 8724900"/>
              <a:gd name="connsiteY4" fmla="*/ 4546280 h 4546281"/>
              <a:gd name="connsiteX5" fmla="*/ 914399 w 8724900"/>
              <a:gd name="connsiteY5" fmla="*/ 4546280 h 4546281"/>
              <a:gd name="connsiteX6" fmla="*/ 0 w 8724900"/>
              <a:gd name="connsiteY6" fmla="*/ 3631881 h 4546281"/>
              <a:gd name="connsiteX7" fmla="*/ 0 w 8724900"/>
              <a:gd name="connsiteY7" fmla="*/ 1028582 h 4546281"/>
              <a:gd name="connsiteX8" fmla="*/ 132843 w 8724900"/>
              <a:gd name="connsiteY8" fmla="*/ 0 h 4546281"/>
              <a:gd name="connsiteX9" fmla="*/ 903626 w 8724900"/>
              <a:gd name="connsiteY9" fmla="*/ 419877 h 4546281"/>
              <a:gd name="connsiteX10" fmla="*/ 8267701 w 8724900"/>
              <a:gd name="connsiteY10" fmla="*/ 4546280 h 4546281"/>
              <a:gd name="connsiteX11" fmla="*/ 8267700 w 8724900"/>
              <a:gd name="connsiteY11" fmla="*/ 4546281 h 4546281"/>
              <a:gd name="connsiteX12" fmla="*/ 7810500 w 8724900"/>
              <a:gd name="connsiteY12" fmla="*/ 4546281 h 4546281"/>
              <a:gd name="connsiteX13" fmla="*/ 7810501 w 8724900"/>
              <a:gd name="connsiteY13" fmla="*/ 4546280 h 4546281"/>
              <a:gd name="connsiteX14" fmla="*/ 457199 w 8724900"/>
              <a:gd name="connsiteY14" fmla="*/ 4546280 h 4546281"/>
              <a:gd name="connsiteX15" fmla="*/ 914399 w 8724900"/>
              <a:gd name="connsiteY15" fmla="*/ 4546280 h 4546281"/>
              <a:gd name="connsiteX16" fmla="*/ 914400 w 8724900"/>
              <a:gd name="connsiteY16" fmla="*/ 4546281 h 4546281"/>
              <a:gd name="connsiteX17" fmla="*/ 457200 w 8724900"/>
              <a:gd name="connsiteY17" fmla="*/ 4546281 h 4546281"/>
              <a:gd name="connsiteX18" fmla="*/ 457199 w 8724900"/>
              <a:gd name="connsiteY18" fmla="*/ 4546280 h 4546281"/>
              <a:gd name="connsiteX19" fmla="*/ 8724900 w 8724900"/>
              <a:gd name="connsiteY19" fmla="*/ 4089081 h 4546281"/>
              <a:gd name="connsiteX20" fmla="*/ 8724900 w 8724900"/>
              <a:gd name="connsiteY20" fmla="*/ 4546280 h 4546281"/>
              <a:gd name="connsiteX21" fmla="*/ 8724900 w 8724900"/>
              <a:gd name="connsiteY21" fmla="*/ 4089081 h 4546281"/>
              <a:gd name="connsiteX22" fmla="*/ 0 w 8724900"/>
              <a:gd name="connsiteY22" fmla="*/ 4089081 h 4546281"/>
              <a:gd name="connsiteX23" fmla="*/ 457199 w 8724900"/>
              <a:gd name="connsiteY23" fmla="*/ 4546280 h 4546281"/>
              <a:gd name="connsiteX24" fmla="*/ 0 w 8724900"/>
              <a:gd name="connsiteY24" fmla="*/ 4546280 h 4546281"/>
              <a:gd name="connsiteX25" fmla="*/ 0 w 8724900"/>
              <a:gd name="connsiteY25" fmla="*/ 4089081 h 4546281"/>
              <a:gd name="connsiteX0" fmla="*/ 7810501 w 8816340"/>
              <a:gd name="connsiteY0" fmla="*/ 4546280 h 4546281"/>
              <a:gd name="connsiteX1" fmla="*/ 914399 w 8816340"/>
              <a:gd name="connsiteY1" fmla="*/ 4546280 h 4546281"/>
              <a:gd name="connsiteX2" fmla="*/ 0 w 8816340"/>
              <a:gd name="connsiteY2" fmla="*/ 3631881 h 4546281"/>
              <a:gd name="connsiteX3" fmla="*/ 0 w 8816340"/>
              <a:gd name="connsiteY3" fmla="*/ 1028582 h 4546281"/>
              <a:gd name="connsiteX4" fmla="*/ 132843 w 8816340"/>
              <a:gd name="connsiteY4" fmla="*/ 0 h 4546281"/>
              <a:gd name="connsiteX5" fmla="*/ 903626 w 8816340"/>
              <a:gd name="connsiteY5" fmla="*/ 419877 h 4546281"/>
              <a:gd name="connsiteX6" fmla="*/ 8267701 w 8816340"/>
              <a:gd name="connsiteY6" fmla="*/ 4546280 h 4546281"/>
              <a:gd name="connsiteX7" fmla="*/ 8267700 w 8816340"/>
              <a:gd name="connsiteY7" fmla="*/ 4546281 h 4546281"/>
              <a:gd name="connsiteX8" fmla="*/ 7810500 w 8816340"/>
              <a:gd name="connsiteY8" fmla="*/ 4546281 h 4546281"/>
              <a:gd name="connsiteX9" fmla="*/ 7810501 w 8816340"/>
              <a:gd name="connsiteY9" fmla="*/ 4546280 h 4546281"/>
              <a:gd name="connsiteX10" fmla="*/ 457199 w 8816340"/>
              <a:gd name="connsiteY10" fmla="*/ 4546280 h 4546281"/>
              <a:gd name="connsiteX11" fmla="*/ 914399 w 8816340"/>
              <a:gd name="connsiteY11" fmla="*/ 4546280 h 4546281"/>
              <a:gd name="connsiteX12" fmla="*/ 914400 w 8816340"/>
              <a:gd name="connsiteY12" fmla="*/ 4546281 h 4546281"/>
              <a:gd name="connsiteX13" fmla="*/ 457200 w 8816340"/>
              <a:gd name="connsiteY13" fmla="*/ 4546281 h 4546281"/>
              <a:gd name="connsiteX14" fmla="*/ 457199 w 8816340"/>
              <a:gd name="connsiteY14" fmla="*/ 4546280 h 4546281"/>
              <a:gd name="connsiteX15" fmla="*/ 8724900 w 8816340"/>
              <a:gd name="connsiteY15" fmla="*/ 4089081 h 4546281"/>
              <a:gd name="connsiteX16" fmla="*/ 8724900 w 8816340"/>
              <a:gd name="connsiteY16" fmla="*/ 4546280 h 4546281"/>
              <a:gd name="connsiteX17" fmla="*/ 8724900 w 8816340"/>
              <a:gd name="connsiteY17" fmla="*/ 4089081 h 4546281"/>
              <a:gd name="connsiteX18" fmla="*/ 0 w 8816340"/>
              <a:gd name="connsiteY18" fmla="*/ 4089081 h 4546281"/>
              <a:gd name="connsiteX19" fmla="*/ 457199 w 8816340"/>
              <a:gd name="connsiteY19" fmla="*/ 4546280 h 4546281"/>
              <a:gd name="connsiteX20" fmla="*/ 0 w 8816340"/>
              <a:gd name="connsiteY20" fmla="*/ 4546280 h 4546281"/>
              <a:gd name="connsiteX21" fmla="*/ 0 w 8816340"/>
              <a:gd name="connsiteY21" fmla="*/ 4089081 h 4546281"/>
              <a:gd name="connsiteX22" fmla="*/ 7810501 w 8816340"/>
              <a:gd name="connsiteY22" fmla="*/ 4546280 h 4546281"/>
              <a:gd name="connsiteX23" fmla="*/ 8713283 w 8816340"/>
              <a:gd name="connsiteY23" fmla="*/ 109937 h 4546281"/>
              <a:gd name="connsiteX24" fmla="*/ 8724900 w 8816340"/>
              <a:gd name="connsiteY24" fmla="*/ 1046042 h 4546281"/>
              <a:gd name="connsiteX25" fmla="*/ 8816340 w 8816340"/>
              <a:gd name="connsiteY25" fmla="*/ 3723321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24" fmla="*/ 8724900 w 8724900"/>
              <a:gd name="connsiteY24" fmla="*/ 1046042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22" fmla="*/ 7810501 w 8724900"/>
              <a:gd name="connsiteY22" fmla="*/ 4546280 h 4546281"/>
              <a:gd name="connsiteX23" fmla="*/ 8713283 w 8724900"/>
              <a:gd name="connsiteY23" fmla="*/ 109937 h 4546281"/>
              <a:gd name="connsiteX0" fmla="*/ 7810501 w 8724900"/>
              <a:gd name="connsiteY0" fmla="*/ 4546280 h 4546281"/>
              <a:gd name="connsiteX1" fmla="*/ 914399 w 8724900"/>
              <a:gd name="connsiteY1" fmla="*/ 4546280 h 4546281"/>
              <a:gd name="connsiteX2" fmla="*/ 0 w 8724900"/>
              <a:gd name="connsiteY2" fmla="*/ 3631881 h 4546281"/>
              <a:gd name="connsiteX3" fmla="*/ 0 w 8724900"/>
              <a:gd name="connsiteY3" fmla="*/ 1028582 h 4546281"/>
              <a:gd name="connsiteX4" fmla="*/ 132843 w 8724900"/>
              <a:gd name="connsiteY4" fmla="*/ 0 h 4546281"/>
              <a:gd name="connsiteX5" fmla="*/ 903626 w 8724900"/>
              <a:gd name="connsiteY5" fmla="*/ 419877 h 4546281"/>
              <a:gd name="connsiteX6" fmla="*/ 8267701 w 8724900"/>
              <a:gd name="connsiteY6" fmla="*/ 4546280 h 4546281"/>
              <a:gd name="connsiteX7" fmla="*/ 8267700 w 8724900"/>
              <a:gd name="connsiteY7" fmla="*/ 4546281 h 4546281"/>
              <a:gd name="connsiteX8" fmla="*/ 7810500 w 8724900"/>
              <a:gd name="connsiteY8" fmla="*/ 4546281 h 4546281"/>
              <a:gd name="connsiteX9" fmla="*/ 7810501 w 8724900"/>
              <a:gd name="connsiteY9" fmla="*/ 4546280 h 4546281"/>
              <a:gd name="connsiteX10" fmla="*/ 457199 w 8724900"/>
              <a:gd name="connsiteY10" fmla="*/ 4546280 h 4546281"/>
              <a:gd name="connsiteX11" fmla="*/ 914399 w 8724900"/>
              <a:gd name="connsiteY11" fmla="*/ 4546280 h 4546281"/>
              <a:gd name="connsiteX12" fmla="*/ 914400 w 8724900"/>
              <a:gd name="connsiteY12" fmla="*/ 4546281 h 4546281"/>
              <a:gd name="connsiteX13" fmla="*/ 457200 w 8724900"/>
              <a:gd name="connsiteY13" fmla="*/ 4546281 h 4546281"/>
              <a:gd name="connsiteX14" fmla="*/ 457199 w 8724900"/>
              <a:gd name="connsiteY14" fmla="*/ 4546280 h 4546281"/>
              <a:gd name="connsiteX15" fmla="*/ 8724900 w 8724900"/>
              <a:gd name="connsiteY15" fmla="*/ 4089081 h 4546281"/>
              <a:gd name="connsiteX16" fmla="*/ 8724900 w 8724900"/>
              <a:gd name="connsiteY16" fmla="*/ 4546280 h 4546281"/>
              <a:gd name="connsiteX17" fmla="*/ 8724900 w 8724900"/>
              <a:gd name="connsiteY17" fmla="*/ 4089081 h 4546281"/>
              <a:gd name="connsiteX18" fmla="*/ 0 w 8724900"/>
              <a:gd name="connsiteY18" fmla="*/ 4089081 h 4546281"/>
              <a:gd name="connsiteX19" fmla="*/ 457199 w 8724900"/>
              <a:gd name="connsiteY19" fmla="*/ 4546280 h 4546281"/>
              <a:gd name="connsiteX20" fmla="*/ 0 w 8724900"/>
              <a:gd name="connsiteY20" fmla="*/ 4546280 h 4546281"/>
              <a:gd name="connsiteX21" fmla="*/ 0 w 8724900"/>
              <a:gd name="connsiteY21" fmla="*/ 4089081 h 4546281"/>
              <a:gd name="connsiteX0" fmla="*/ 7810501 w 8267701"/>
              <a:gd name="connsiteY0" fmla="*/ 4546280 h 4546281"/>
              <a:gd name="connsiteX1" fmla="*/ 914399 w 8267701"/>
              <a:gd name="connsiteY1" fmla="*/ 4546280 h 4546281"/>
              <a:gd name="connsiteX2" fmla="*/ 0 w 8267701"/>
              <a:gd name="connsiteY2" fmla="*/ 3631881 h 4546281"/>
              <a:gd name="connsiteX3" fmla="*/ 0 w 8267701"/>
              <a:gd name="connsiteY3" fmla="*/ 1028582 h 4546281"/>
              <a:gd name="connsiteX4" fmla="*/ 132843 w 8267701"/>
              <a:gd name="connsiteY4" fmla="*/ 0 h 4546281"/>
              <a:gd name="connsiteX5" fmla="*/ 903626 w 8267701"/>
              <a:gd name="connsiteY5" fmla="*/ 419877 h 4546281"/>
              <a:gd name="connsiteX6" fmla="*/ 8267701 w 8267701"/>
              <a:gd name="connsiteY6" fmla="*/ 4546280 h 4546281"/>
              <a:gd name="connsiteX7" fmla="*/ 8267700 w 8267701"/>
              <a:gd name="connsiteY7" fmla="*/ 4546281 h 4546281"/>
              <a:gd name="connsiteX8" fmla="*/ 7810500 w 8267701"/>
              <a:gd name="connsiteY8" fmla="*/ 4546281 h 4546281"/>
              <a:gd name="connsiteX9" fmla="*/ 7810501 w 8267701"/>
              <a:gd name="connsiteY9" fmla="*/ 4546280 h 4546281"/>
              <a:gd name="connsiteX10" fmla="*/ 457199 w 8267701"/>
              <a:gd name="connsiteY10" fmla="*/ 4546280 h 4546281"/>
              <a:gd name="connsiteX11" fmla="*/ 914399 w 8267701"/>
              <a:gd name="connsiteY11" fmla="*/ 4546280 h 4546281"/>
              <a:gd name="connsiteX12" fmla="*/ 914400 w 8267701"/>
              <a:gd name="connsiteY12" fmla="*/ 4546281 h 4546281"/>
              <a:gd name="connsiteX13" fmla="*/ 457200 w 8267701"/>
              <a:gd name="connsiteY13" fmla="*/ 4546281 h 4546281"/>
              <a:gd name="connsiteX14" fmla="*/ 457199 w 8267701"/>
              <a:gd name="connsiteY14" fmla="*/ 4546280 h 4546281"/>
              <a:gd name="connsiteX15" fmla="*/ 0 w 8267701"/>
              <a:gd name="connsiteY15" fmla="*/ 4089081 h 4546281"/>
              <a:gd name="connsiteX16" fmla="*/ 457199 w 8267701"/>
              <a:gd name="connsiteY16" fmla="*/ 4546280 h 4546281"/>
              <a:gd name="connsiteX17" fmla="*/ 0 w 8267701"/>
              <a:gd name="connsiteY17" fmla="*/ 4546280 h 4546281"/>
              <a:gd name="connsiteX18" fmla="*/ 0 w 8267701"/>
              <a:gd name="connsiteY18" fmla="*/ 4089081 h 4546281"/>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267701 w 8734231"/>
              <a:gd name="connsiteY6" fmla="*/ 454628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706240 w 8734231"/>
              <a:gd name="connsiteY6" fmla="*/ 123570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18" fmla="*/ 0 w 8734231"/>
              <a:gd name="connsiteY18"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19" fmla="*/ 0 w 8734231"/>
              <a:gd name="connsiteY19" fmla="*/ 4089081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2244402 w 8734231"/>
              <a:gd name="connsiteY16" fmla="*/ 3940764 h 4555612"/>
              <a:gd name="connsiteX17" fmla="*/ 457199 w 8734231"/>
              <a:gd name="connsiteY17" fmla="*/ 4546280 h 4555612"/>
              <a:gd name="connsiteX18" fmla="*/ 0 w 8734231"/>
              <a:gd name="connsiteY18"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457199 w 8734231"/>
              <a:gd name="connsiteY16" fmla="*/ 4546280 h 4555612"/>
              <a:gd name="connsiteX17" fmla="*/ 0 w 8734231"/>
              <a:gd name="connsiteY17"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199 w 8734231"/>
              <a:gd name="connsiteY10" fmla="*/ 4546280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457199 w 8734231"/>
              <a:gd name="connsiteY14" fmla="*/ 4546280 h 4555612"/>
              <a:gd name="connsiteX15" fmla="*/ 0 w 8734231"/>
              <a:gd name="connsiteY15" fmla="*/ 4089081 h 4555612"/>
              <a:gd name="connsiteX16" fmla="*/ 0 w 8734231"/>
              <a:gd name="connsiteY16"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457200 w 8734231"/>
              <a:gd name="connsiteY10" fmla="*/ 4546281 h 4555612"/>
              <a:gd name="connsiteX11" fmla="*/ 914399 w 8734231"/>
              <a:gd name="connsiteY11" fmla="*/ 4546280 h 4555612"/>
              <a:gd name="connsiteX12" fmla="*/ 914400 w 8734231"/>
              <a:gd name="connsiteY12" fmla="*/ 4546281 h 4555612"/>
              <a:gd name="connsiteX13" fmla="*/ 457200 w 8734231"/>
              <a:gd name="connsiteY13" fmla="*/ 4546281 h 4555612"/>
              <a:gd name="connsiteX14" fmla="*/ 0 w 8734231"/>
              <a:gd name="connsiteY14" fmla="*/ 4089081 h 4555612"/>
              <a:gd name="connsiteX15" fmla="*/ 0 w 8734231"/>
              <a:gd name="connsiteY15"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13" fmla="*/ 0 w 8734231"/>
              <a:gd name="connsiteY13" fmla="*/ 4089081 h 4555612"/>
              <a:gd name="connsiteX14" fmla="*/ 0 w 8734231"/>
              <a:gd name="connsiteY14" fmla="*/ 4546280 h 4555612"/>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10" fmla="*/ 914400 w 8734231"/>
              <a:gd name="connsiteY10" fmla="*/ 4546281 h 4555612"/>
              <a:gd name="connsiteX11" fmla="*/ 914399 w 8734231"/>
              <a:gd name="connsiteY11" fmla="*/ 4546280 h 4555612"/>
              <a:gd name="connsiteX12" fmla="*/ 914400 w 8734231"/>
              <a:gd name="connsiteY12" fmla="*/ 4546281 h 4555612"/>
              <a:gd name="connsiteX0" fmla="*/ 7810501 w 8734231"/>
              <a:gd name="connsiteY0" fmla="*/ 4546280 h 4583604"/>
              <a:gd name="connsiteX1" fmla="*/ 914399 w 8734231"/>
              <a:gd name="connsiteY1" fmla="*/ 4546280 h 4583604"/>
              <a:gd name="connsiteX2" fmla="*/ 0 w 8734231"/>
              <a:gd name="connsiteY2" fmla="*/ 3631881 h 4583604"/>
              <a:gd name="connsiteX3" fmla="*/ 0 w 8734231"/>
              <a:gd name="connsiteY3" fmla="*/ 1028582 h 4583604"/>
              <a:gd name="connsiteX4" fmla="*/ 132843 w 8734231"/>
              <a:gd name="connsiteY4" fmla="*/ 0 h 4583604"/>
              <a:gd name="connsiteX5" fmla="*/ 903626 w 8734231"/>
              <a:gd name="connsiteY5" fmla="*/ 419877 h 4583604"/>
              <a:gd name="connsiteX6" fmla="*/ 8696909 w 8734231"/>
              <a:gd name="connsiteY6" fmla="*/ 142231 h 4583604"/>
              <a:gd name="connsiteX7" fmla="*/ 8734231 w 8734231"/>
              <a:gd name="connsiteY7" fmla="*/ 4555612 h 4583604"/>
              <a:gd name="connsiteX8" fmla="*/ 7810500 w 8734231"/>
              <a:gd name="connsiteY8" fmla="*/ 4546281 h 4583604"/>
              <a:gd name="connsiteX9" fmla="*/ 7810501 w 8734231"/>
              <a:gd name="connsiteY9" fmla="*/ 4546280 h 4583604"/>
              <a:gd name="connsiteX10" fmla="*/ 27992 w 8734231"/>
              <a:gd name="connsiteY10" fmla="*/ 4583604 h 4583604"/>
              <a:gd name="connsiteX11" fmla="*/ 914399 w 8734231"/>
              <a:gd name="connsiteY11" fmla="*/ 4546280 h 4583604"/>
              <a:gd name="connsiteX12" fmla="*/ 27992 w 8734231"/>
              <a:gd name="connsiteY12" fmla="*/ 4583604 h 4583604"/>
              <a:gd name="connsiteX0" fmla="*/ 7810501 w 8734231"/>
              <a:gd name="connsiteY0" fmla="*/ 4546280 h 4555612"/>
              <a:gd name="connsiteX1" fmla="*/ 914399 w 8734231"/>
              <a:gd name="connsiteY1" fmla="*/ 4546280 h 4555612"/>
              <a:gd name="connsiteX2" fmla="*/ 0 w 8734231"/>
              <a:gd name="connsiteY2" fmla="*/ 3631881 h 4555612"/>
              <a:gd name="connsiteX3" fmla="*/ 0 w 8734231"/>
              <a:gd name="connsiteY3" fmla="*/ 1028582 h 4555612"/>
              <a:gd name="connsiteX4" fmla="*/ 132843 w 8734231"/>
              <a:gd name="connsiteY4" fmla="*/ 0 h 4555612"/>
              <a:gd name="connsiteX5" fmla="*/ 903626 w 8734231"/>
              <a:gd name="connsiteY5" fmla="*/ 419877 h 4555612"/>
              <a:gd name="connsiteX6" fmla="*/ 8696909 w 8734231"/>
              <a:gd name="connsiteY6" fmla="*/ 142231 h 4555612"/>
              <a:gd name="connsiteX7" fmla="*/ 8734231 w 8734231"/>
              <a:gd name="connsiteY7" fmla="*/ 4555612 h 4555612"/>
              <a:gd name="connsiteX8" fmla="*/ 7810500 w 8734231"/>
              <a:gd name="connsiteY8" fmla="*/ 4546281 h 4555612"/>
              <a:gd name="connsiteX9" fmla="*/ 7810501 w 8734231"/>
              <a:gd name="connsiteY9" fmla="*/ 4546280 h 4555612"/>
              <a:gd name="connsiteX0" fmla="*/ 7810501 w 8734231"/>
              <a:gd name="connsiteY0" fmla="*/ 4546280 h 4555612"/>
              <a:gd name="connsiteX1" fmla="*/ 914399 w 8734231"/>
              <a:gd name="connsiteY1" fmla="*/ 4546280 h 4555612"/>
              <a:gd name="connsiteX2" fmla="*/ 0 w 8734231"/>
              <a:gd name="connsiteY2" fmla="*/ 1028582 h 4555612"/>
              <a:gd name="connsiteX3" fmla="*/ 132843 w 8734231"/>
              <a:gd name="connsiteY3" fmla="*/ 0 h 4555612"/>
              <a:gd name="connsiteX4" fmla="*/ 903626 w 8734231"/>
              <a:gd name="connsiteY4" fmla="*/ 419877 h 4555612"/>
              <a:gd name="connsiteX5" fmla="*/ 8696909 w 8734231"/>
              <a:gd name="connsiteY5" fmla="*/ 142231 h 4555612"/>
              <a:gd name="connsiteX6" fmla="*/ 8734231 w 8734231"/>
              <a:gd name="connsiteY6" fmla="*/ 4555612 h 4555612"/>
              <a:gd name="connsiteX7" fmla="*/ 7810500 w 8734231"/>
              <a:gd name="connsiteY7" fmla="*/ 4546281 h 4555612"/>
              <a:gd name="connsiteX8" fmla="*/ 7810501 w 8734231"/>
              <a:gd name="connsiteY8" fmla="*/ 4546280 h 4555612"/>
              <a:gd name="connsiteX0" fmla="*/ 7819833 w 8743563"/>
              <a:gd name="connsiteY0" fmla="*/ 4546280 h 4574272"/>
              <a:gd name="connsiteX1" fmla="*/ 0 w 8743563"/>
              <a:gd name="connsiteY1" fmla="*/ 4574272 h 4574272"/>
              <a:gd name="connsiteX2" fmla="*/ 9332 w 8743563"/>
              <a:gd name="connsiteY2" fmla="*/ 1028582 h 4574272"/>
              <a:gd name="connsiteX3" fmla="*/ 142175 w 8743563"/>
              <a:gd name="connsiteY3" fmla="*/ 0 h 4574272"/>
              <a:gd name="connsiteX4" fmla="*/ 912958 w 8743563"/>
              <a:gd name="connsiteY4" fmla="*/ 419877 h 4574272"/>
              <a:gd name="connsiteX5" fmla="*/ 8706241 w 8743563"/>
              <a:gd name="connsiteY5" fmla="*/ 142231 h 4574272"/>
              <a:gd name="connsiteX6" fmla="*/ 8743563 w 8743563"/>
              <a:gd name="connsiteY6" fmla="*/ 4555612 h 4574272"/>
              <a:gd name="connsiteX7" fmla="*/ 7819832 w 8743563"/>
              <a:gd name="connsiteY7" fmla="*/ 4546281 h 4574272"/>
              <a:gd name="connsiteX8" fmla="*/ 7819833 w 8743563"/>
              <a:gd name="connsiteY8" fmla="*/ 4546280 h 4574272"/>
              <a:gd name="connsiteX0" fmla="*/ 7819833 w 8743563"/>
              <a:gd name="connsiteY0" fmla="*/ 4404049 h 4432041"/>
              <a:gd name="connsiteX1" fmla="*/ 0 w 8743563"/>
              <a:gd name="connsiteY1" fmla="*/ 4432041 h 4432041"/>
              <a:gd name="connsiteX2" fmla="*/ 9332 w 8743563"/>
              <a:gd name="connsiteY2" fmla="*/ 886351 h 4432041"/>
              <a:gd name="connsiteX3" fmla="*/ 912958 w 8743563"/>
              <a:gd name="connsiteY3" fmla="*/ 277646 h 4432041"/>
              <a:gd name="connsiteX4" fmla="*/ 8706241 w 8743563"/>
              <a:gd name="connsiteY4" fmla="*/ 0 h 4432041"/>
              <a:gd name="connsiteX5" fmla="*/ 8743563 w 8743563"/>
              <a:gd name="connsiteY5" fmla="*/ 4413381 h 4432041"/>
              <a:gd name="connsiteX6" fmla="*/ 7819832 w 8743563"/>
              <a:gd name="connsiteY6" fmla="*/ 4404050 h 4432041"/>
              <a:gd name="connsiteX7" fmla="*/ 7819833 w 8743563"/>
              <a:gd name="connsiteY7" fmla="*/ 4404049 h 4432041"/>
              <a:gd name="connsiteX0" fmla="*/ 7819833 w 8743563"/>
              <a:gd name="connsiteY0" fmla="*/ 4424983 h 4452975"/>
              <a:gd name="connsiteX1" fmla="*/ 0 w 8743563"/>
              <a:gd name="connsiteY1" fmla="*/ 4452975 h 4452975"/>
              <a:gd name="connsiteX2" fmla="*/ 9332 w 8743563"/>
              <a:gd name="connsiteY2" fmla="*/ 907285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62052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24983 h 4452975"/>
              <a:gd name="connsiteX1" fmla="*/ 0 w 8743563"/>
              <a:gd name="connsiteY1" fmla="*/ 4452975 h 4452975"/>
              <a:gd name="connsiteX2" fmla="*/ 9332 w 8743563"/>
              <a:gd name="connsiteY2" fmla="*/ 524729 h 4452975"/>
              <a:gd name="connsiteX3" fmla="*/ 7892256 w 8743563"/>
              <a:gd name="connsiteY3" fmla="*/ 0 h 4452975"/>
              <a:gd name="connsiteX4" fmla="*/ 8706241 w 8743563"/>
              <a:gd name="connsiteY4" fmla="*/ 20934 h 4452975"/>
              <a:gd name="connsiteX5" fmla="*/ 8743563 w 8743563"/>
              <a:gd name="connsiteY5" fmla="*/ 4434315 h 4452975"/>
              <a:gd name="connsiteX6" fmla="*/ 7819832 w 8743563"/>
              <a:gd name="connsiteY6" fmla="*/ 4424984 h 4452975"/>
              <a:gd name="connsiteX7" fmla="*/ 7819833 w 8743563"/>
              <a:gd name="connsiteY7" fmla="*/ 4424983 h 4452975"/>
              <a:gd name="connsiteX0" fmla="*/ 7819833 w 8743563"/>
              <a:gd name="connsiteY0" fmla="*/ 4441372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7" fmla="*/ 7819833 w 8743563"/>
              <a:gd name="connsiteY7" fmla="*/ 4441372 h 4469364"/>
              <a:gd name="connsiteX0" fmla="*/ 7819832 w 8743563"/>
              <a:gd name="connsiteY0" fmla="*/ 4441373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6" fmla="*/ 7819832 w 8743563"/>
              <a:gd name="connsiteY6" fmla="*/ 4441373 h 4469364"/>
              <a:gd name="connsiteX0" fmla="*/ 8743563 w 8743563"/>
              <a:gd name="connsiteY0" fmla="*/ 4450704 h 4469364"/>
              <a:gd name="connsiteX1" fmla="*/ 0 w 8743563"/>
              <a:gd name="connsiteY1" fmla="*/ 4469364 h 4469364"/>
              <a:gd name="connsiteX2" fmla="*/ 9332 w 8743563"/>
              <a:gd name="connsiteY2" fmla="*/ 541118 h 4469364"/>
              <a:gd name="connsiteX3" fmla="*/ 7892256 w 8743563"/>
              <a:gd name="connsiteY3" fmla="*/ 16389 h 4469364"/>
              <a:gd name="connsiteX4" fmla="*/ 8724902 w 8743563"/>
              <a:gd name="connsiteY4" fmla="*/ 0 h 4469364"/>
              <a:gd name="connsiteX5" fmla="*/ 8743563 w 8743563"/>
              <a:gd name="connsiteY5" fmla="*/ 4450704 h 4469364"/>
              <a:gd name="connsiteX0" fmla="*/ 8734028 w 8734028"/>
              <a:gd name="connsiteY0" fmla="*/ 4464992 h 4469364"/>
              <a:gd name="connsiteX1" fmla="*/ 0 w 8734028"/>
              <a:gd name="connsiteY1" fmla="*/ 4469364 h 4469364"/>
              <a:gd name="connsiteX2" fmla="*/ 9332 w 8734028"/>
              <a:gd name="connsiteY2" fmla="*/ 541118 h 4469364"/>
              <a:gd name="connsiteX3" fmla="*/ 7892256 w 8734028"/>
              <a:gd name="connsiteY3" fmla="*/ 16389 h 4469364"/>
              <a:gd name="connsiteX4" fmla="*/ 8724902 w 8734028"/>
              <a:gd name="connsiteY4" fmla="*/ 0 h 4469364"/>
              <a:gd name="connsiteX5" fmla="*/ 8734028 w 8734028"/>
              <a:gd name="connsiteY5" fmla="*/ 4464992 h 446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4028" h="4469364">
                <a:moveTo>
                  <a:pt x="8734028" y="4464992"/>
                </a:moveTo>
                <a:lnTo>
                  <a:pt x="0" y="4469364"/>
                </a:lnTo>
                <a:cubicBezTo>
                  <a:pt x="3111" y="3287467"/>
                  <a:pt x="6221" y="1723015"/>
                  <a:pt x="9332" y="541118"/>
                </a:cubicBezTo>
                <a:lnTo>
                  <a:pt x="7892256" y="16389"/>
                </a:lnTo>
                <a:lnTo>
                  <a:pt x="8724902" y="0"/>
                </a:lnTo>
                <a:cubicBezTo>
                  <a:pt x="8731122" y="1483568"/>
                  <a:pt x="8727808" y="2981424"/>
                  <a:pt x="8734028" y="4464992"/>
                </a:cubicBezTo>
                <a:close/>
              </a:path>
            </a:pathLst>
          </a:custGeom>
        </p:spPr>
        <p:txBody>
          <a:bodyPr/>
          <a:lstStyle/>
          <a:p>
            <a:r>
              <a:rPr lang="en-US" dirty="0" smtClean="0"/>
              <a:t>Click icon to add picture</a:t>
            </a:r>
            <a:endParaRPr lang="en-GB" dirty="0"/>
          </a:p>
        </p:txBody>
      </p:sp>
      <p:pic>
        <p:nvPicPr>
          <p:cNvPr id="9" name="Picture 2" descr="C:\Users\u414885\Objective\Objects\A731743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8" y="154896"/>
            <a:ext cx="107505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94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CC7405E-6F6E-47CC-81B0-B9948606A5DF}" type="datetimeFigureOut">
              <a:rPr lang="en-GB"/>
              <a:pPr>
                <a:defRPr/>
              </a:pPr>
              <a:t>20/09/2019</a:t>
            </a:fld>
            <a:endParaRPr lang="en-GB"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2F8C663-C0D8-4284-BE73-C1DEEF8FA9EE}" type="slidenum">
              <a:rPr lang="en-GB"/>
              <a:pPr>
                <a:defRPr/>
              </a:pPr>
              <a:t>‹#›</a:t>
            </a:fld>
            <a:endParaRPr lang="en-GB" dirty="0"/>
          </a:p>
        </p:txBody>
      </p:sp>
    </p:spTree>
    <p:extLst>
      <p:ext uri="{BB962C8B-B14F-4D97-AF65-F5344CB8AC3E}">
        <p14:creationId xmlns:p14="http://schemas.microsoft.com/office/powerpoint/2010/main" val="312417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9F7211-D295-4DBA-A43F-9B1AD8E10054}" type="datetimeFigureOut">
              <a:rPr lang="en-GB"/>
              <a:pPr>
                <a:defRPr/>
              </a:pPr>
              <a:t>20/09/2019</a:t>
            </a:fld>
            <a:endParaRPr lang="en-GB"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E82EB3-FC81-4226-BB79-F8F745487E81}" type="slidenum">
              <a:rPr lang="en-GB"/>
              <a:pPr>
                <a:defRPr/>
              </a:pPr>
              <a:t>‹#›</a:t>
            </a:fld>
            <a:endParaRPr lang="en-GB" dirty="0"/>
          </a:p>
        </p:txBody>
      </p:sp>
    </p:spTree>
    <p:extLst>
      <p:ext uri="{BB962C8B-B14F-4D97-AF65-F5344CB8AC3E}">
        <p14:creationId xmlns:p14="http://schemas.microsoft.com/office/powerpoint/2010/main" val="363437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446BE6A-F169-4633-A0CA-D368BCBBA57E}" type="datetimeFigureOut">
              <a:rPr lang="en-GB"/>
              <a:pPr>
                <a:defRPr/>
              </a:pPr>
              <a:t>20/09/2019</a:t>
            </a:fld>
            <a:endParaRPr lang="en-GB"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422283-4AC4-4D97-9613-14040A35AE10}" type="slidenum">
              <a:rPr lang="en-GB"/>
              <a:pPr>
                <a:defRPr/>
              </a:pPr>
              <a:t>‹#›</a:t>
            </a:fld>
            <a:endParaRPr lang="en-GB" dirty="0"/>
          </a:p>
        </p:txBody>
      </p:sp>
    </p:spTree>
    <p:extLst>
      <p:ext uri="{BB962C8B-B14F-4D97-AF65-F5344CB8AC3E}">
        <p14:creationId xmlns:p14="http://schemas.microsoft.com/office/powerpoint/2010/main" val="419728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286DD2-C0AB-4F30-887B-5F65758FA399}" type="datetimeFigureOut">
              <a:rPr lang="en-GB"/>
              <a:pPr>
                <a:defRPr/>
              </a:pPr>
              <a:t>20/09/2019</a:t>
            </a:fld>
            <a:endParaRPr lang="en-GB" dirty="0"/>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9" name="Slide Number Placeholder 8"/>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EC93C7-5254-43C5-AC57-AEAE8AC7B0E6}" type="slidenum">
              <a:rPr lang="en-GB"/>
              <a:pPr>
                <a:defRPr/>
              </a:pPr>
              <a:t>‹#›</a:t>
            </a:fld>
            <a:endParaRPr lang="en-GB" dirty="0"/>
          </a:p>
        </p:txBody>
      </p:sp>
    </p:spTree>
    <p:extLst>
      <p:ext uri="{BB962C8B-B14F-4D97-AF65-F5344CB8AC3E}">
        <p14:creationId xmlns:p14="http://schemas.microsoft.com/office/powerpoint/2010/main" val="403002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A7E2F4-F2E4-487E-9A8F-1712F7E39E80}" type="datetimeFigureOut">
              <a:rPr lang="en-GB"/>
              <a:pPr>
                <a:defRPr/>
              </a:pPr>
              <a:t>20/09/2019</a:t>
            </a:fld>
            <a:endParaRPr lang="en-GB" dirty="0"/>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5" name="Slide Number Placeholder 4"/>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F4750B-F946-450F-B4F9-591209573472}" type="slidenum">
              <a:rPr lang="en-GB"/>
              <a:pPr>
                <a:defRPr/>
              </a:pPr>
              <a:t>‹#›</a:t>
            </a:fld>
            <a:endParaRPr lang="en-GB" dirty="0"/>
          </a:p>
        </p:txBody>
      </p:sp>
    </p:spTree>
    <p:extLst>
      <p:ext uri="{BB962C8B-B14F-4D97-AF65-F5344CB8AC3E}">
        <p14:creationId xmlns:p14="http://schemas.microsoft.com/office/powerpoint/2010/main" val="100471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ADF195-FECE-432C-9790-C7E0601D848A}" type="datetimeFigureOut">
              <a:rPr lang="en-GB"/>
              <a:pPr>
                <a:defRPr/>
              </a:pPr>
              <a:t>20/09/2019</a:t>
            </a:fld>
            <a:endParaRPr lang="en-GB"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4" name="Slide Number Placeholder 3"/>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5776E8-4463-4674-B143-D49C55065CBF}" type="slidenum">
              <a:rPr lang="en-GB"/>
              <a:pPr>
                <a:defRPr/>
              </a:pPr>
              <a:t>‹#›</a:t>
            </a:fld>
            <a:endParaRPr lang="en-GB" dirty="0"/>
          </a:p>
        </p:txBody>
      </p:sp>
    </p:spTree>
    <p:extLst>
      <p:ext uri="{BB962C8B-B14F-4D97-AF65-F5344CB8AC3E}">
        <p14:creationId xmlns:p14="http://schemas.microsoft.com/office/powerpoint/2010/main" val="177895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3"/>
            <a:ext cx="5111751"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06628D-E6D8-44C0-B864-0E4BE18EBEE4}" type="datetimeFigureOut">
              <a:rPr lang="en-GB"/>
              <a:pPr>
                <a:defRPr/>
              </a:pPr>
              <a:t>20/09/2019</a:t>
            </a:fld>
            <a:endParaRPr lang="en-GB"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95EDADA-1A7E-4D59-BED8-F3281B3AFF43}" type="slidenum">
              <a:rPr lang="en-GB"/>
              <a:pPr>
                <a:defRPr/>
              </a:pPr>
              <a:t>‹#›</a:t>
            </a:fld>
            <a:endParaRPr lang="en-GB" dirty="0"/>
          </a:p>
        </p:txBody>
      </p:sp>
    </p:spTree>
    <p:extLst>
      <p:ext uri="{BB962C8B-B14F-4D97-AF65-F5344CB8AC3E}">
        <p14:creationId xmlns:p14="http://schemas.microsoft.com/office/powerpoint/2010/main" val="398296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GB"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FA0C05-54DB-4D55-AF64-F94D941B5111}" type="datetimeFigureOut">
              <a:rPr lang="en-GB"/>
              <a:pPr>
                <a:defRPr/>
              </a:pPr>
              <a:t>20/09/2019</a:t>
            </a:fld>
            <a:endParaRPr lang="en-GB"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dirty="0"/>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EC8017-839D-46E6-AFCD-7CD5EC12E13C}" type="slidenum">
              <a:rPr lang="en-GB"/>
              <a:pPr>
                <a:defRPr/>
              </a:pPr>
              <a:t>‹#›</a:t>
            </a:fld>
            <a:endParaRPr lang="en-GB" dirty="0"/>
          </a:p>
        </p:txBody>
      </p:sp>
    </p:spTree>
    <p:extLst>
      <p:ext uri="{BB962C8B-B14F-4D97-AF65-F5344CB8AC3E}">
        <p14:creationId xmlns:p14="http://schemas.microsoft.com/office/powerpoint/2010/main" val="357113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transport-scotland-ppoint4"/>
          <p:cNvPicPr>
            <a:picLocks noChangeAspect="1" noChangeArrowheads="1"/>
          </p:cNvPicPr>
          <p:nvPr/>
        </p:nvPicPr>
        <p:blipFill>
          <a:blip r:embed="rId15"/>
          <a:srcRect/>
          <a:stretch>
            <a:fillRect/>
          </a:stretch>
        </p:blipFill>
        <p:spPr bwMode="auto">
          <a:xfrm>
            <a:off x="0" y="0"/>
            <a:ext cx="9144000" cy="6859588"/>
          </a:xfrm>
          <a:prstGeom prst="rect">
            <a:avLst/>
          </a:prstGeom>
          <a:noFill/>
          <a:ln w="9525">
            <a:noFill/>
            <a:miter lim="800000"/>
            <a:headEnd/>
            <a:tailEnd/>
          </a:ln>
        </p:spPr>
      </p:pic>
      <p:pic>
        <p:nvPicPr>
          <p:cNvPr id="1027" name="Picture 7" descr="transport-scotland-ppoint4"/>
          <p:cNvPicPr>
            <a:picLocks noChangeAspect="1" noChangeArrowheads="1"/>
          </p:cNvPicPr>
          <p:nvPr/>
        </p:nvPicPr>
        <p:blipFill>
          <a:blip r:embed="rId15"/>
          <a:srcRect/>
          <a:stretch>
            <a:fillRect/>
          </a:stretch>
        </p:blipFill>
        <p:spPr bwMode="auto">
          <a:xfrm>
            <a:off x="0" y="0"/>
            <a:ext cx="9144000" cy="6859588"/>
          </a:xfrm>
          <a:prstGeom prst="rect">
            <a:avLst/>
          </a:prstGeom>
          <a:noFill/>
          <a:ln w="9525">
            <a:noFill/>
            <a:miter lim="800000"/>
            <a:headEnd/>
            <a:tailEnd/>
          </a:ln>
        </p:spPr>
      </p:pic>
      <p:sp>
        <p:nvSpPr>
          <p:cNvPr id="11" name="Rectangle 10"/>
          <p:cNvSpPr/>
          <p:nvPr/>
        </p:nvSpPr>
        <p:spPr>
          <a:xfrm>
            <a:off x="7885116" y="188913"/>
            <a:ext cx="1150937"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1" dirty="0"/>
          </a:p>
        </p:txBody>
      </p:sp>
      <p:pic>
        <p:nvPicPr>
          <p:cNvPr id="1029" name="Picture 11"/>
          <p:cNvPicPr>
            <a:picLocks noChangeAspect="1"/>
          </p:cNvPicPr>
          <p:nvPr/>
        </p:nvPicPr>
        <p:blipFill>
          <a:blip r:embed="rId16"/>
          <a:srcRect/>
          <a:stretch>
            <a:fillRect/>
          </a:stretch>
        </p:blipFill>
        <p:spPr bwMode="auto">
          <a:xfrm>
            <a:off x="8027988" y="188915"/>
            <a:ext cx="857251" cy="1247775"/>
          </a:xfrm>
          <a:prstGeom prst="rect">
            <a:avLst/>
          </a:prstGeom>
          <a:noFill/>
          <a:ln w="9525">
            <a:noFill/>
            <a:miter lim="800000"/>
            <a:headEnd/>
            <a:tailEnd/>
          </a:ln>
        </p:spPr>
      </p:pic>
    </p:spTree>
    <p:extLst>
      <p:ext uri="{BB962C8B-B14F-4D97-AF65-F5344CB8AC3E}">
        <p14:creationId xmlns:p14="http://schemas.microsoft.com/office/powerpoint/2010/main" val="504832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1"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4"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29" indent="-171446"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21" indent="-171446"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txBox="1">
            <a:spLocks/>
          </p:cNvSpPr>
          <p:nvPr/>
        </p:nvSpPr>
        <p:spPr>
          <a:xfrm>
            <a:off x="-158740" y="2749195"/>
            <a:ext cx="5949940" cy="1419915"/>
          </a:xfrm>
          <a:prstGeom prst="rect">
            <a:avLst/>
          </a:prstGeom>
        </p:spPr>
        <p:txBody>
          <a:bodyPr>
            <a:noAutofit/>
          </a:bodyPr>
          <a:lstStyle>
            <a:lvl1pPr marL="0" indent="0" algn="l"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ctr">
              <a:buClr>
                <a:srgbClr val="31B6FD"/>
              </a:buClr>
            </a:pPr>
            <a:r>
              <a:rPr lang="en-GB" sz="3200" b="1" dirty="0" smtClean="0">
                <a:solidFill>
                  <a:schemeClr val="tx2"/>
                </a:solidFill>
                <a:latin typeface="Arial"/>
              </a:rPr>
              <a:t>National </a:t>
            </a:r>
            <a:r>
              <a:rPr lang="en-GB" sz="3200" b="1" dirty="0">
                <a:solidFill>
                  <a:schemeClr val="tx2"/>
                </a:solidFill>
                <a:latin typeface="Arial"/>
              </a:rPr>
              <a:t>Transport Strategy Draft for </a:t>
            </a:r>
            <a:r>
              <a:rPr lang="en-GB" sz="3200" b="1" dirty="0" smtClean="0">
                <a:solidFill>
                  <a:schemeClr val="tx2"/>
                </a:solidFill>
                <a:latin typeface="Arial"/>
              </a:rPr>
              <a:t>Consultation</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638800" y="2187792"/>
            <a:ext cx="3133611" cy="3962637"/>
          </a:xfrm>
          <a:prstGeom prst="rect">
            <a:avLst/>
          </a:prstGeom>
        </p:spPr>
      </p:pic>
      <p:pic>
        <p:nvPicPr>
          <p:cNvPr id="5" name="Picture 4"/>
          <p:cNvPicPr>
            <a:picLocks noChangeAspect="1"/>
          </p:cNvPicPr>
          <p:nvPr/>
        </p:nvPicPr>
        <p:blipFill rotWithShape="1">
          <a:blip r:embed="rId4"/>
          <a:srcRect l="2464" t="11997" r="2741" b="12903"/>
          <a:stretch/>
        </p:blipFill>
        <p:spPr>
          <a:xfrm>
            <a:off x="633997" y="223410"/>
            <a:ext cx="5623223" cy="997527"/>
          </a:xfrm>
          <a:prstGeom prst="rect">
            <a:avLst/>
          </a:prstGeom>
        </p:spPr>
      </p:pic>
    </p:spTree>
    <p:extLst>
      <p:ext uri="{BB962C8B-B14F-4D97-AF65-F5344CB8AC3E}">
        <p14:creationId xmlns:p14="http://schemas.microsoft.com/office/powerpoint/2010/main" val="146409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98477" y="508907"/>
            <a:ext cx="4548276" cy="859879"/>
          </a:xfrm>
          <a:prstGeom prst="rect">
            <a:avLst/>
          </a:prstGeom>
        </p:spPr>
        <p:txBody>
          <a:bodyPr anchor="ctr">
            <a:noAutofit/>
          </a:bodyPr>
          <a:lstStyle>
            <a:lvl1pPr algn="l" defTabSz="914400" rtl="0" eaLnBrk="1" latinLnBrk="0" hangingPunct="1">
              <a:spcBef>
                <a:spcPct val="0"/>
              </a:spcBef>
              <a:buNone/>
              <a:defRPr sz="4400"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base">
              <a:spcAft>
                <a:spcPct val="0"/>
              </a:spcAft>
            </a:pPr>
            <a:r>
              <a:rPr lang="en-GB" sz="2700" b="1" dirty="0">
                <a:latin typeface="Arial" panose="020B0604020202020204" pitchFamily="34" charset="0"/>
                <a:cs typeface="Arial" panose="020B0604020202020204" pitchFamily="34" charset="0"/>
              </a:rPr>
              <a:t>Transport Governance </a:t>
            </a:r>
            <a:br>
              <a:rPr lang="en-GB" sz="2700" b="1" dirty="0">
                <a:latin typeface="Arial" panose="020B0604020202020204" pitchFamily="34" charset="0"/>
                <a:cs typeface="Arial" panose="020B0604020202020204" pitchFamily="34" charset="0"/>
              </a:rPr>
            </a:br>
            <a:r>
              <a:rPr lang="en-GB" sz="1500" b="1" dirty="0">
                <a:latin typeface="Arial" panose="020B0604020202020204" pitchFamily="34" charset="0"/>
                <a:cs typeface="Arial" panose="020B0604020202020204" pitchFamily="34" charset="0"/>
              </a:rPr>
              <a:t>(Section C)</a:t>
            </a:r>
          </a:p>
        </p:txBody>
      </p:sp>
      <p:sp>
        <p:nvSpPr>
          <p:cNvPr id="2" name="Rectangle 1"/>
          <p:cNvSpPr/>
          <p:nvPr/>
        </p:nvSpPr>
        <p:spPr>
          <a:xfrm>
            <a:off x="272045" y="1640410"/>
            <a:ext cx="8511268" cy="4785926"/>
          </a:xfrm>
          <a:prstGeom prst="rect">
            <a:avLst/>
          </a:prstGeom>
        </p:spPr>
        <p:txBody>
          <a:bodyPr wrap="square">
            <a:spAutoFit/>
          </a:bodyPr>
          <a:lstStyle/>
          <a:p>
            <a:pPr marL="257168" indent="-257168">
              <a:spcAft>
                <a:spcPts val="900"/>
              </a:spcAft>
              <a:buFont typeface="Arial" panose="020B0604020202020204" pitchFamily="34" charset="0"/>
              <a:buChar char="•"/>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Arial" panose="020B0604020202020204" pitchFamily="34" charset="0"/>
                <a:cs typeface="Arial" panose="020B0604020202020204" pitchFamily="34" charset="0"/>
              </a:rPr>
              <a:t>Collaborative, evidence and assessment based review undertaken</a:t>
            </a:r>
          </a:p>
          <a:p>
            <a:pPr marL="257168" indent="-257168">
              <a:spcAft>
                <a:spcPts val="900"/>
              </a:spcAft>
              <a:buFont typeface="Arial" panose="020B0604020202020204" pitchFamily="34" charset="0"/>
              <a:buChar char="•"/>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Arial" panose="020B0604020202020204" pitchFamily="34" charset="0"/>
                <a:cs typeface="Arial" panose="020B0604020202020204" pitchFamily="34" charset="0"/>
              </a:rPr>
              <a:t>No single transferable model – no one-size-fits-all solution</a:t>
            </a:r>
          </a:p>
          <a:p>
            <a:pPr marL="257168" indent="-257168">
              <a:spcAft>
                <a:spcPts val="900"/>
              </a:spcAft>
              <a:buFont typeface="Arial" panose="020B0604020202020204" pitchFamily="34" charset="0"/>
              <a:buChar char="•"/>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Arial" panose="020B0604020202020204" pitchFamily="34" charset="0"/>
                <a:cs typeface="Arial" panose="020B0604020202020204" pitchFamily="34" charset="0"/>
              </a:rPr>
              <a:t>Scottish Ministers agreed the collaborative working group’s recommendations :</a:t>
            </a:r>
          </a:p>
          <a:p>
            <a:pPr marL="685783" lvl="1" indent="-342891">
              <a:spcAft>
                <a:spcPts val="900"/>
              </a:spcAft>
              <a:buFont typeface="+mj-lt"/>
              <a:buAutoNum type="arabicPeriod"/>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Arial" panose="020B0604020202020204" pitchFamily="34" charset="0"/>
                <a:cs typeface="Arial" panose="020B0604020202020204" pitchFamily="34" charset="0"/>
              </a:rPr>
              <a:t>Case for change has been made/current arrangements no longer sustainable;</a:t>
            </a:r>
          </a:p>
          <a:p>
            <a:pPr marL="685783" lvl="1" indent="-342891">
              <a:spcAft>
                <a:spcPts val="900"/>
              </a:spcAft>
              <a:buFont typeface="+mj-lt"/>
              <a:buAutoNum type="arabicPeriod"/>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Arial" panose="020B0604020202020204" pitchFamily="34" charset="0"/>
                <a:cs typeface="Arial" panose="020B0604020202020204" pitchFamily="34" charset="0"/>
              </a:rPr>
              <a:t>Future transport governance should be on the basis of some form of regional model allowing for variations in approach between different geographic regions; </a:t>
            </a:r>
            <a:endParaRPr lang="en-GB" sz="20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685783" lvl="1" indent="-342891">
              <a:spcAft>
                <a:spcPts val="900"/>
              </a:spcAft>
              <a:buFont typeface="+mj-lt"/>
              <a:buAutoNum type="arabicPeriod"/>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Arial" panose="020B0604020202020204" pitchFamily="34" charset="0"/>
                <a:cs typeface="Arial" panose="020B0604020202020204" pitchFamily="34" charset="0"/>
              </a:rPr>
              <a:t>Governance is complex - further work is needed to develop implementable models</a:t>
            </a:r>
          </a:p>
          <a:p>
            <a:pPr marL="257168" indent="-257168">
              <a:spcAft>
                <a:spcPts val="900"/>
              </a:spcAft>
              <a:buFont typeface="Arial" panose="020B0604020202020204" pitchFamily="34" charset="0"/>
              <a:buChar char="•"/>
              <a:tabLst>
                <a:tab pos="342891" algn="l"/>
                <a:tab pos="685783" algn="l"/>
                <a:tab pos="1028674" algn="l"/>
                <a:tab pos="1371566" algn="l"/>
                <a:tab pos="2228795" algn="l"/>
                <a:tab pos="2571686" algn="l"/>
                <a:tab pos="4286144" algn="r"/>
              </a:tabLst>
            </a:pPr>
            <a:r>
              <a:rPr lang="en-GB" sz="2000" dirty="0">
                <a:solidFill>
                  <a:schemeClr val="tx2"/>
                </a:solidFill>
                <a:latin typeface="Arial" panose="020B0604020202020204" pitchFamily="34" charset="0"/>
                <a:ea typeface="MS Mincho"/>
                <a:cs typeface="Arial" panose="020B0604020202020204" pitchFamily="34" charset="0"/>
              </a:rPr>
              <a:t>Consultation responses on decision making and community involvement will inform further work </a:t>
            </a:r>
            <a:endParaRPr lang="en-GB" sz="2000" dirty="0">
              <a:solidFill>
                <a:schemeClr val="tx2"/>
              </a:solidFill>
              <a:latin typeface="Arial" panose="020B0604020202020204" pitchFamily="34" charset="0"/>
              <a:ea typeface="MS Mincho"/>
              <a:cs typeface="Times New Roman" panose="02020603050405020304" pitchFamily="18" charset="0"/>
            </a:endParaRPr>
          </a:p>
        </p:txBody>
      </p:sp>
      <p:pic>
        <p:nvPicPr>
          <p:cNvPr id="4" name="Picture 3"/>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1699593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52400" y="1750786"/>
            <a:ext cx="8458200" cy="3409951"/>
          </a:xfrm>
          <a:prstGeom prst="rect">
            <a:avLst/>
          </a:prstGeom>
        </p:spPr>
        <p:txBody>
          <a:bodyPr>
            <a:noAutofit/>
          </a:bodyPr>
          <a:lstStyle/>
          <a:p>
            <a:pPr marL="600060" lvl="1" indent="-25716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Next twenty years - noting need for flexibility and adapt to technology advances</a:t>
            </a:r>
          </a:p>
          <a:p>
            <a:pPr marL="600060" lvl="1" indent="-257168">
              <a:buFont typeface="Arial" panose="020B0604020202020204" pitchFamily="34" charset="0"/>
              <a:buChar char="•"/>
            </a:pPr>
            <a:endParaRPr lang="en-GB" sz="6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Inform future decision making</a:t>
            </a:r>
          </a:p>
          <a:p>
            <a:pPr marL="600060" lvl="1" indent="-257168">
              <a:buFont typeface="Arial" panose="020B0604020202020204" pitchFamily="34" charset="0"/>
              <a:buChar char="•"/>
            </a:pPr>
            <a:endParaRPr lang="en-GB" sz="6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Whole system: people, businesses and freight</a:t>
            </a:r>
          </a:p>
          <a:p>
            <a:pPr marL="600060" lvl="1" indent="-257168">
              <a:buFont typeface="Arial" panose="020B0604020202020204" pitchFamily="34" charset="0"/>
              <a:buChar char="•"/>
            </a:pPr>
            <a:endParaRPr lang="en-GB" sz="6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Recognising geographical variation – differing needs of our cities, towns, remote, rural and islands communities</a:t>
            </a:r>
          </a:p>
          <a:p>
            <a:pPr marL="600060" lvl="1" indent="-257168">
              <a:buFont typeface="Arial" panose="020B0604020202020204" pitchFamily="34" charset="0"/>
              <a:buChar char="•"/>
            </a:pPr>
            <a:endParaRPr lang="en-GB" sz="6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For all to deliver - central, local governments, Regional Transport Partnerships (</a:t>
            </a:r>
            <a:r>
              <a:rPr lang="en-GB" sz="2000" dirty="0" err="1">
                <a:solidFill>
                  <a:schemeClr val="tx2"/>
                </a:solidFill>
                <a:latin typeface="Arial" panose="020B0604020202020204" pitchFamily="34" charset="0"/>
                <a:cs typeface="Arial" panose="020B0604020202020204" pitchFamily="34" charset="0"/>
              </a:rPr>
              <a:t>RTPs</a:t>
            </a:r>
            <a:r>
              <a:rPr lang="en-GB" sz="2000" dirty="0">
                <a:solidFill>
                  <a:schemeClr val="tx2"/>
                </a:solidFill>
                <a:latin typeface="Arial" panose="020B0604020202020204" pitchFamily="34" charset="0"/>
                <a:cs typeface="Arial" panose="020B0604020202020204" pitchFamily="34" charset="0"/>
              </a:rPr>
              <a:t>), third sector -  businesses and individuals – informed decision/take account of actions</a:t>
            </a:r>
          </a:p>
        </p:txBody>
      </p:sp>
      <p:sp>
        <p:nvSpPr>
          <p:cNvPr id="6" name="Title 2"/>
          <p:cNvSpPr txBox="1">
            <a:spLocks/>
          </p:cNvSpPr>
          <p:nvPr/>
        </p:nvSpPr>
        <p:spPr>
          <a:xfrm>
            <a:off x="1123475" y="537015"/>
            <a:ext cx="7063292" cy="681272"/>
          </a:xfrm>
          <a:prstGeom prst="rect">
            <a:avLst/>
          </a:prstGeom>
        </p:spPr>
        <p:txBody>
          <a:bodyPr anchor="b">
            <a:normAutofit fontScale="92500" lnSpcReduction="20000"/>
          </a:bodyPr>
          <a:lstStyle>
            <a:lvl1pPr algn="l" rtl="0" eaLnBrk="0" fontAlgn="base" hangingPunct="0">
              <a:spcBef>
                <a:spcPct val="0"/>
              </a:spcBef>
              <a:spcAft>
                <a:spcPct val="0"/>
              </a:spcAft>
              <a:defRPr sz="4400" kern="120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sz="3300" b="1" dirty="0"/>
              <a:t>Strategy as a Whole </a:t>
            </a:r>
          </a:p>
          <a:p>
            <a:pPr algn="ctr"/>
            <a:r>
              <a:rPr lang="en-GB" sz="1500" b="1" dirty="0"/>
              <a:t>(Section D) </a:t>
            </a:r>
          </a:p>
        </p:txBody>
      </p:sp>
      <p:pic>
        <p:nvPicPr>
          <p:cNvPr id="5" name="Picture 4"/>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274722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360716" y="630011"/>
            <a:ext cx="6481763" cy="755651"/>
          </a:xfrm>
          <a:prstGeom prst="rect">
            <a:avLst/>
          </a:prstGeom>
        </p:spPr>
        <p:txBody>
          <a:bodyPr>
            <a:normAutofit/>
          </a:bodyPr>
          <a:lstStyle/>
          <a:p>
            <a:pPr algn="ctr" eaLnBrk="1" hangingPunct="1"/>
            <a:r>
              <a:rPr lang="en-GB" sz="2700" b="1" dirty="0">
                <a:solidFill>
                  <a:schemeClr val="tx2"/>
                </a:solidFill>
                <a:latin typeface="Calibri"/>
              </a:rPr>
              <a:t>Looking Ahead / What We Will Do</a:t>
            </a:r>
            <a:br>
              <a:rPr lang="en-GB" sz="2700" b="1" dirty="0">
                <a:solidFill>
                  <a:schemeClr val="tx2"/>
                </a:solidFill>
                <a:latin typeface="Calibri"/>
              </a:rPr>
            </a:br>
            <a:r>
              <a:rPr lang="en-GB" sz="1500" b="1" dirty="0">
                <a:solidFill>
                  <a:schemeClr val="tx2"/>
                </a:solidFill>
                <a:latin typeface="Calibri"/>
              </a:rPr>
              <a:t>(Section E)</a:t>
            </a:r>
          </a:p>
        </p:txBody>
      </p:sp>
      <p:sp>
        <p:nvSpPr>
          <p:cNvPr id="4" name="Subtitle 3"/>
          <p:cNvSpPr>
            <a:spLocks noGrp="1"/>
          </p:cNvSpPr>
          <p:nvPr>
            <p:ph type="subTitle" idx="4294967295"/>
          </p:nvPr>
        </p:nvSpPr>
        <p:spPr>
          <a:xfrm>
            <a:off x="1" y="1665963"/>
            <a:ext cx="4922729" cy="4334005"/>
          </a:xfrm>
          <a:prstGeom prst="rect">
            <a:avLst/>
          </a:prstGeom>
        </p:spPr>
        <p:txBody>
          <a:bodyPr>
            <a:noAutofit/>
          </a:bodyPr>
          <a:lstStyle/>
          <a:p>
            <a:pPr marL="685783" lvl="1" indent="-342891">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Committed to the development of a Delivery Plan</a:t>
            </a:r>
          </a:p>
          <a:p>
            <a:pPr marL="685783" lvl="1" indent="-342891">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685783" lvl="1" indent="-342891">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The Scottish Government has </a:t>
            </a:r>
            <a:r>
              <a:rPr lang="en-GB" sz="2000" dirty="0" smtClean="0">
                <a:solidFill>
                  <a:schemeClr val="tx2"/>
                </a:solidFill>
                <a:latin typeface="Arial" panose="020B0604020202020204" pitchFamily="34" charset="0"/>
                <a:cs typeface="Arial" panose="020B0604020202020204" pitchFamily="34" charset="0"/>
              </a:rPr>
              <a:t>set </a:t>
            </a:r>
            <a:r>
              <a:rPr lang="en-GB" sz="2000" dirty="0">
                <a:solidFill>
                  <a:schemeClr val="tx2"/>
                </a:solidFill>
                <a:latin typeface="Arial" panose="020B0604020202020204" pitchFamily="34" charset="0"/>
                <a:cs typeface="Arial" panose="020B0604020202020204" pitchFamily="34" charset="0"/>
              </a:rPr>
              <a:t>out actions in three key areas: </a:t>
            </a:r>
          </a:p>
          <a:p>
            <a:pPr lvl="3" algn="l"/>
            <a:endParaRPr lang="en-GB" sz="2000" dirty="0" smtClean="0">
              <a:solidFill>
                <a:schemeClr val="tx2"/>
              </a:solidFill>
              <a:latin typeface="Arial" panose="020B0604020202020204" pitchFamily="34" charset="0"/>
              <a:cs typeface="Arial" panose="020B0604020202020204" pitchFamily="34" charset="0"/>
            </a:endParaRPr>
          </a:p>
          <a:p>
            <a:pPr lvl="3" algn="l"/>
            <a:r>
              <a:rPr lang="en-GB" sz="2000" dirty="0" smtClean="0">
                <a:solidFill>
                  <a:schemeClr val="tx2"/>
                </a:solidFill>
                <a:latin typeface="Arial" panose="020B0604020202020204" pitchFamily="34" charset="0"/>
                <a:cs typeface="Arial" panose="020B0604020202020204" pitchFamily="34" charset="0"/>
              </a:rPr>
              <a:t> </a:t>
            </a:r>
            <a:r>
              <a:rPr lang="en-GB" sz="2000" dirty="0">
                <a:solidFill>
                  <a:schemeClr val="tx2"/>
                </a:solidFill>
                <a:latin typeface="Arial" panose="020B0604020202020204" pitchFamily="34" charset="0"/>
                <a:cs typeface="Arial" panose="020B0604020202020204" pitchFamily="34" charset="0"/>
              </a:rPr>
              <a:t>Increasing Accountability</a:t>
            </a:r>
          </a:p>
          <a:p>
            <a:pPr lvl="3" algn="l"/>
            <a:endParaRPr lang="en-GB" sz="2000" dirty="0">
              <a:solidFill>
                <a:schemeClr val="tx2"/>
              </a:solidFill>
              <a:latin typeface="Arial" panose="020B0604020202020204" pitchFamily="34" charset="0"/>
              <a:cs typeface="Arial" panose="020B0604020202020204" pitchFamily="34" charset="0"/>
            </a:endParaRPr>
          </a:p>
          <a:p>
            <a:pPr lvl="3" algn="l"/>
            <a:r>
              <a:rPr lang="en-GB" sz="2000" dirty="0">
                <a:solidFill>
                  <a:schemeClr val="tx2"/>
                </a:solidFill>
                <a:latin typeface="Arial" panose="020B0604020202020204" pitchFamily="34" charset="0"/>
                <a:cs typeface="Arial" panose="020B0604020202020204" pitchFamily="34" charset="0"/>
              </a:rPr>
              <a:t> Strengthening Evidence</a:t>
            </a:r>
          </a:p>
          <a:p>
            <a:pPr lvl="3" algn="l"/>
            <a:endParaRPr lang="en-GB" sz="2000" dirty="0">
              <a:solidFill>
                <a:schemeClr val="tx2"/>
              </a:solidFill>
              <a:latin typeface="Arial" panose="020B0604020202020204" pitchFamily="34" charset="0"/>
              <a:cs typeface="Arial" panose="020B0604020202020204" pitchFamily="34" charset="0"/>
            </a:endParaRPr>
          </a:p>
          <a:p>
            <a:pPr lvl="3" algn="l"/>
            <a:r>
              <a:rPr lang="en-GB" sz="2000" dirty="0">
                <a:solidFill>
                  <a:schemeClr val="tx2"/>
                </a:solidFill>
                <a:latin typeface="Arial" panose="020B0604020202020204" pitchFamily="34" charset="0"/>
                <a:cs typeface="Arial" panose="020B0604020202020204" pitchFamily="34" charset="0"/>
              </a:rPr>
              <a:t> Managing Demand</a:t>
            </a:r>
          </a:p>
        </p:txBody>
      </p:sp>
      <p:pic>
        <p:nvPicPr>
          <p:cNvPr id="5" name="Picture 4"/>
          <p:cNvPicPr>
            <a:picLocks noChangeAspect="1"/>
          </p:cNvPicPr>
          <p:nvPr/>
        </p:nvPicPr>
        <p:blipFill>
          <a:blip r:embed="rId3"/>
          <a:stretch>
            <a:fillRect/>
          </a:stretch>
        </p:blipFill>
        <p:spPr>
          <a:xfrm>
            <a:off x="5017980" y="2279245"/>
            <a:ext cx="3790507" cy="3701143"/>
          </a:xfrm>
          <a:prstGeom prst="rect">
            <a:avLst/>
          </a:prstGeom>
        </p:spPr>
      </p:pic>
      <p:sp>
        <p:nvSpPr>
          <p:cNvPr id="2" name="TextBox 1"/>
          <p:cNvSpPr txBox="1"/>
          <p:nvPr/>
        </p:nvSpPr>
        <p:spPr>
          <a:xfrm>
            <a:off x="5452998" y="1817580"/>
            <a:ext cx="2940404" cy="461665"/>
          </a:xfrm>
          <a:prstGeom prst="rect">
            <a:avLst/>
          </a:prstGeom>
          <a:noFill/>
        </p:spPr>
        <p:txBody>
          <a:bodyPr wrap="square" rtlCol="0">
            <a:spAutoFit/>
          </a:bodyPr>
          <a:lstStyle/>
          <a:p>
            <a:r>
              <a:rPr lang="en-GB" sz="2400" b="1" dirty="0">
                <a:solidFill>
                  <a:srgbClr val="0070C0"/>
                </a:solidFill>
              </a:rPr>
              <a:t>Investment Hierarchy </a:t>
            </a:r>
          </a:p>
        </p:txBody>
      </p:sp>
      <p:pic>
        <p:nvPicPr>
          <p:cNvPr id="6" name="Picture 5"/>
          <p:cNvPicPr>
            <a:picLocks noChangeAspect="1"/>
          </p:cNvPicPr>
          <p:nvPr/>
        </p:nvPicPr>
        <p:blipFill rotWithShape="1">
          <a:blip r:embed="rId4"/>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53521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184831" y="1685019"/>
            <a:ext cx="8621712" cy="3303588"/>
          </a:xfrm>
          <a:prstGeom prst="rect">
            <a:avLst/>
          </a:prstGeom>
        </p:spPr>
        <p:txBody>
          <a:bodyPr>
            <a:noAutofit/>
          </a:bodyPr>
          <a:lstStyle/>
          <a:p>
            <a:pPr>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The Strategic Environmental Assessment (SEA) is a statutory requirement via the Environmental Assessment (Scotland) Act 2005 (the “2005 Act”)</a:t>
            </a:r>
          </a:p>
          <a:p>
            <a:pPr>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The SEA Environmental Report sets out the assessment findings; issued alongside draft National Transport Strategy for public consultation</a:t>
            </a:r>
          </a:p>
          <a:p>
            <a:pPr marL="214308" indent="-214308">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The last stage is the production of a Post Adoption Statement, which will:</a:t>
            </a:r>
          </a:p>
          <a:p>
            <a:pPr lvl="1">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document the assessment findings and responses to both the SEA Environmental Report and the draft National Strategy</a:t>
            </a:r>
          </a:p>
          <a:p>
            <a:pPr lvl="1">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document how these comments have been taken into account and influenced the final Strategy</a:t>
            </a:r>
          </a:p>
          <a:p>
            <a:pPr lvl="1">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be published at the same time as the finalised Strategy</a:t>
            </a:r>
            <a:endParaRPr lang="en-GB" sz="2000" b="1" dirty="0">
              <a:solidFill>
                <a:schemeClr val="tx2"/>
              </a:solidFill>
              <a:latin typeface="Arial" panose="020B0604020202020204" pitchFamily="34" charset="0"/>
              <a:cs typeface="Arial" panose="020B0604020202020204" pitchFamily="34" charset="0"/>
            </a:endParaRPr>
          </a:p>
        </p:txBody>
      </p:sp>
      <p:sp>
        <p:nvSpPr>
          <p:cNvPr id="5" name="Subtitle 3"/>
          <p:cNvSpPr txBox="1">
            <a:spLocks/>
          </p:cNvSpPr>
          <p:nvPr/>
        </p:nvSpPr>
        <p:spPr>
          <a:xfrm>
            <a:off x="395537" y="3170119"/>
            <a:ext cx="7504524" cy="635181"/>
          </a:xfrm>
          <a:prstGeom prst="rect">
            <a:avLst/>
          </a:prstGeom>
        </p:spPr>
        <p:txBody>
          <a:bodyPr>
            <a:noAutofit/>
          </a:bodyPr>
          <a:lstStyle>
            <a:lvl1pPr marL="0" indent="0" algn="l" rtl="0" eaLnBrk="0" fontAlgn="base" hangingPunct="0">
              <a:spcBef>
                <a:spcPct val="20000"/>
              </a:spcBef>
              <a:spcAft>
                <a:spcPct val="0"/>
              </a:spcAft>
              <a:buFont typeface="Arial" charset="0"/>
              <a:buNone/>
              <a:defRPr sz="2000" kern="1200">
                <a:solidFill>
                  <a:srgbClr val="FFFFFF"/>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57168" indent="-257168">
              <a:buFont typeface="Arial" panose="020B0604020202020204" pitchFamily="34" charset="0"/>
              <a:buChar char="•"/>
            </a:pPr>
            <a:endParaRPr lang="en-GB" sz="1500" dirty="0">
              <a:solidFill>
                <a:schemeClr val="tx2"/>
              </a:solidFill>
            </a:endParaRPr>
          </a:p>
        </p:txBody>
      </p:sp>
      <p:sp>
        <p:nvSpPr>
          <p:cNvPr id="7" name="Title 2"/>
          <p:cNvSpPr txBox="1">
            <a:spLocks/>
          </p:cNvSpPr>
          <p:nvPr/>
        </p:nvSpPr>
        <p:spPr>
          <a:xfrm>
            <a:off x="892733" y="520661"/>
            <a:ext cx="7007329" cy="756084"/>
          </a:xfrm>
          <a:prstGeom prst="rect">
            <a:avLst/>
          </a:prstGeom>
        </p:spPr>
        <p:txBody>
          <a:bodyPr anchor="b">
            <a:noAutofit/>
          </a:bodyPr>
          <a:lstStyle>
            <a:lvl1pPr algn="l" rtl="0" eaLnBrk="0" fontAlgn="base" hangingPunct="0">
              <a:spcBef>
                <a:spcPct val="0"/>
              </a:spcBef>
              <a:spcAft>
                <a:spcPct val="0"/>
              </a:spcAft>
              <a:defRPr sz="4400" kern="120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hangingPunct="1"/>
            <a:r>
              <a:rPr lang="en-GB" sz="3000" b="1" dirty="0">
                <a:latin typeface="Arial" panose="020B0604020202020204" pitchFamily="34" charset="0"/>
                <a:cs typeface="Arial" panose="020B0604020202020204" pitchFamily="34" charset="0"/>
              </a:rPr>
              <a:t>Strategic Environmental Assessment </a:t>
            </a:r>
          </a:p>
        </p:txBody>
      </p:sp>
      <p:pic>
        <p:nvPicPr>
          <p:cNvPr id="6" name="Picture 5"/>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491305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252979" y="1866962"/>
            <a:ext cx="8621713" cy="3305175"/>
          </a:xfrm>
          <a:prstGeom prst="rect">
            <a:avLst/>
          </a:prstGeom>
        </p:spPr>
        <p:txBody>
          <a:bodyPr>
            <a:noAutofit/>
          </a:bodyPr>
          <a:lstStyle/>
          <a:p>
            <a:pPr>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The consultation, which will remain open until midnight on 23 October 2019, can be found online at: </a:t>
            </a:r>
            <a:r>
              <a:rPr lang="en-GB" sz="2000" u="sng" dirty="0">
                <a:solidFill>
                  <a:schemeClr val="tx2"/>
                </a:solidFill>
                <a:latin typeface="Arial" panose="020B0604020202020204" pitchFamily="34" charset="0"/>
                <a:cs typeface="Arial" panose="020B0604020202020204" pitchFamily="34" charset="0"/>
              </a:rPr>
              <a:t>www.transport.gov.scot/NTS2</a:t>
            </a:r>
          </a:p>
          <a:p>
            <a:pPr>
              <a:buFont typeface="Arial" panose="020B0604020202020204" pitchFamily="34" charset="0"/>
              <a:buChar char="•"/>
            </a:pPr>
            <a:endParaRPr lang="en-GB" sz="20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Alternatively, you can request a hard copy of the consultation document by calling 0141 272 7999 and leaving your name and address</a:t>
            </a:r>
          </a:p>
          <a:p>
            <a:endParaRPr lang="en-GB" sz="20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For further information, please contact the NTS Review Team at: </a:t>
            </a:r>
            <a:r>
              <a:rPr lang="en-GB" sz="2000" dirty="0" err="1">
                <a:solidFill>
                  <a:schemeClr val="tx2"/>
                </a:solidFill>
                <a:latin typeface="Arial" panose="020B0604020202020204" pitchFamily="34" charset="0"/>
                <a:cs typeface="Arial" panose="020B0604020202020204" pitchFamily="34" charset="0"/>
              </a:rPr>
              <a:t>NTSReview@transport.gov.scot</a:t>
            </a:r>
            <a:endParaRPr lang="en-GB" sz="2000" dirty="0">
              <a:solidFill>
                <a:schemeClr val="tx2"/>
              </a:solidFill>
              <a:latin typeface="Arial" panose="020B0604020202020204" pitchFamily="34" charset="0"/>
              <a:cs typeface="Arial" panose="020B0604020202020204" pitchFamily="34" charset="0"/>
            </a:endParaRPr>
          </a:p>
          <a:p>
            <a:endParaRPr lang="en-GB" sz="2200" dirty="0">
              <a:solidFill>
                <a:schemeClr val="tx2"/>
              </a:solidFill>
              <a:latin typeface="Arial" panose="020B0604020202020204" pitchFamily="34" charset="0"/>
              <a:cs typeface="Arial" panose="020B0604020202020204" pitchFamily="34" charset="0"/>
            </a:endParaRPr>
          </a:p>
          <a:p>
            <a:pPr algn="ctr"/>
            <a:r>
              <a:rPr lang="en-GB" sz="2200" dirty="0">
                <a:solidFill>
                  <a:schemeClr val="tx2"/>
                </a:solidFill>
                <a:latin typeface="Arial" panose="020B0604020202020204" pitchFamily="34" charset="0"/>
                <a:cs typeface="Arial" panose="020B0604020202020204" pitchFamily="34" charset="0"/>
              </a:rPr>
              <a:t>#</a:t>
            </a:r>
            <a:r>
              <a:rPr lang="en-GB" sz="2200" dirty="0" err="1">
                <a:solidFill>
                  <a:schemeClr val="tx2"/>
                </a:solidFill>
                <a:latin typeface="Arial" panose="020B0604020202020204" pitchFamily="34" charset="0"/>
                <a:cs typeface="Arial" panose="020B0604020202020204" pitchFamily="34" charset="0"/>
              </a:rPr>
              <a:t>NTSHaveYourSay</a:t>
            </a:r>
            <a:endParaRPr lang="en-GB" sz="22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1651" dirty="0">
              <a:solidFill>
                <a:schemeClr val="tx2"/>
              </a:solidFill>
              <a:latin typeface="Arial" panose="020B0604020202020204" pitchFamily="34" charset="0"/>
              <a:cs typeface="Arial" panose="020B0604020202020204" pitchFamily="34" charset="0"/>
            </a:endParaRPr>
          </a:p>
        </p:txBody>
      </p:sp>
      <p:sp>
        <p:nvSpPr>
          <p:cNvPr id="5" name="Subtitle 3"/>
          <p:cNvSpPr txBox="1">
            <a:spLocks/>
          </p:cNvSpPr>
          <p:nvPr/>
        </p:nvSpPr>
        <p:spPr>
          <a:xfrm>
            <a:off x="395537" y="3170119"/>
            <a:ext cx="7504524" cy="635181"/>
          </a:xfrm>
          <a:prstGeom prst="rect">
            <a:avLst/>
          </a:prstGeom>
        </p:spPr>
        <p:txBody>
          <a:bodyPr>
            <a:noAutofit/>
          </a:bodyPr>
          <a:lstStyle>
            <a:lvl1pPr marL="0" indent="0" algn="l" rtl="0" eaLnBrk="0" fontAlgn="base" hangingPunct="0">
              <a:spcBef>
                <a:spcPct val="20000"/>
              </a:spcBef>
              <a:spcAft>
                <a:spcPct val="0"/>
              </a:spcAft>
              <a:buFont typeface="Arial" charset="0"/>
              <a:buNone/>
              <a:defRPr sz="2000" kern="1200">
                <a:solidFill>
                  <a:srgbClr val="FFFFFF"/>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57168" indent="-257168">
              <a:buFont typeface="Arial" panose="020B0604020202020204" pitchFamily="34" charset="0"/>
              <a:buChar char="•"/>
            </a:pPr>
            <a:endParaRPr lang="en-GB" sz="1500" dirty="0">
              <a:solidFill>
                <a:schemeClr val="tx2"/>
              </a:solidFill>
            </a:endParaRPr>
          </a:p>
        </p:txBody>
      </p:sp>
      <p:sp>
        <p:nvSpPr>
          <p:cNvPr id="7" name="Title 2"/>
          <p:cNvSpPr txBox="1">
            <a:spLocks/>
          </p:cNvSpPr>
          <p:nvPr/>
        </p:nvSpPr>
        <p:spPr>
          <a:xfrm>
            <a:off x="1060172" y="501298"/>
            <a:ext cx="7007329" cy="756084"/>
          </a:xfrm>
          <a:prstGeom prst="rect">
            <a:avLst/>
          </a:prstGeom>
        </p:spPr>
        <p:txBody>
          <a:bodyPr anchor="b">
            <a:noAutofit/>
          </a:bodyPr>
          <a:lstStyle>
            <a:lvl1pPr algn="l" rtl="0" eaLnBrk="0" fontAlgn="base" hangingPunct="0">
              <a:spcBef>
                <a:spcPct val="0"/>
              </a:spcBef>
              <a:spcAft>
                <a:spcPct val="0"/>
              </a:spcAft>
              <a:defRPr sz="4400" kern="120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hangingPunct="1"/>
            <a:r>
              <a:rPr lang="en-GB" sz="3000" b="1" dirty="0">
                <a:latin typeface="Arial" panose="020B0604020202020204" pitchFamily="34" charset="0"/>
                <a:cs typeface="Arial" panose="020B0604020202020204" pitchFamily="34" charset="0"/>
              </a:rPr>
              <a:t>Have Your Say</a:t>
            </a:r>
          </a:p>
        </p:txBody>
      </p:sp>
      <p:pic>
        <p:nvPicPr>
          <p:cNvPr id="6" name="Picture 5"/>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275625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33409" y="485585"/>
            <a:ext cx="4783137" cy="549275"/>
          </a:xfrm>
          <a:prstGeom prst="rect">
            <a:avLst/>
          </a:prstGeom>
        </p:spPr>
        <p:txBody>
          <a:bodyPr>
            <a:normAutofit/>
          </a:bodyPr>
          <a:lstStyle/>
          <a:p>
            <a:r>
              <a:rPr lang="en-GB" sz="3000" b="1" dirty="0">
                <a:solidFill>
                  <a:schemeClr val="tx2"/>
                </a:solidFill>
              </a:rPr>
              <a:t>Strategy Development</a:t>
            </a:r>
          </a:p>
        </p:txBody>
      </p:sp>
      <p:sp>
        <p:nvSpPr>
          <p:cNvPr id="7" name="Picture Placeholder 3"/>
          <p:cNvSpPr>
            <a:spLocks noGrp="1"/>
          </p:cNvSpPr>
          <p:nvPr>
            <p:ph type="subTitle" idx="4294967295"/>
          </p:nvPr>
        </p:nvSpPr>
        <p:spPr>
          <a:xfrm>
            <a:off x="15127" y="1535723"/>
            <a:ext cx="5581651" cy="3880576"/>
          </a:xfrm>
          <a:prstGeom prst="rect">
            <a:avLst/>
          </a:prstGeom>
        </p:spPr>
        <p:txBody>
          <a:bodyPr>
            <a:noAutofit/>
          </a:bodyPr>
          <a:lstStyle/>
          <a:p>
            <a:pPr marL="600060" lvl="1" indent="-257168">
              <a:buFont typeface="Arial" panose="020B0604020202020204" pitchFamily="34" charset="0"/>
              <a:buChar char="•"/>
            </a:pPr>
            <a:r>
              <a:rPr lang="en-GB" altLang="en-US" sz="2000" dirty="0">
                <a:solidFill>
                  <a:schemeClr val="tx2"/>
                </a:solidFill>
                <a:latin typeface="Arial" panose="020B0604020202020204" pitchFamily="34" charset="0"/>
                <a:cs typeface="Arial" panose="020B0604020202020204" pitchFamily="34" charset="0"/>
              </a:rPr>
              <a:t>Approach based on building the evidence base, collaborative working and engaging with stakeholders across Scotland</a:t>
            </a:r>
          </a:p>
          <a:p>
            <a:pPr marL="600060" lvl="1" indent="-257168">
              <a:buFont typeface="Arial" panose="020B0604020202020204" pitchFamily="34" charset="0"/>
              <a:buChar char="•"/>
            </a:pPr>
            <a:endParaRPr lang="en-GB" altLang="en-US" sz="14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altLang="en-US" sz="2000" dirty="0">
                <a:solidFill>
                  <a:schemeClr val="tx2"/>
                </a:solidFill>
                <a:latin typeface="Arial" panose="020B0604020202020204" pitchFamily="34" charset="0"/>
                <a:cs typeface="Arial" panose="020B0604020202020204" pitchFamily="34" charset="0"/>
              </a:rPr>
              <a:t>Collaboration with over 60 organisations</a:t>
            </a:r>
          </a:p>
          <a:p>
            <a:pPr marL="600060" lvl="1" indent="-257168">
              <a:buFont typeface="Arial" panose="020B0604020202020204" pitchFamily="34" charset="0"/>
              <a:buChar char="•"/>
            </a:pPr>
            <a:endParaRPr lang="en-GB" altLang="en-US" sz="14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altLang="en-US" sz="2000" dirty="0">
                <a:solidFill>
                  <a:schemeClr val="tx2"/>
                </a:solidFill>
                <a:latin typeface="Arial" panose="020B0604020202020204" pitchFamily="34" charset="0"/>
                <a:cs typeface="Arial" panose="020B0604020202020204" pitchFamily="34" charset="0"/>
              </a:rPr>
              <a:t>Engagement with </a:t>
            </a:r>
            <a:r>
              <a:rPr lang="en-GB" sz="2000" dirty="0">
                <a:solidFill>
                  <a:schemeClr val="tx2"/>
                </a:solidFill>
                <a:latin typeface="Arial" panose="020B0604020202020204" pitchFamily="34" charset="0"/>
                <a:cs typeface="Arial" panose="020B0604020202020204" pitchFamily="34" charset="0"/>
              </a:rPr>
              <a:t>3,000 people across rural, island and urban communities</a:t>
            </a:r>
          </a:p>
          <a:p>
            <a:pPr marL="600060" lvl="1" indent="-257168">
              <a:buFont typeface="Arial" panose="020B0604020202020204" pitchFamily="34" charset="0"/>
              <a:buChar char="•"/>
            </a:pPr>
            <a:endParaRPr lang="en-GB" altLang="en-US" sz="14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altLang="en-US" sz="2000" dirty="0">
                <a:solidFill>
                  <a:schemeClr val="tx2"/>
                </a:solidFill>
                <a:latin typeface="Arial" panose="020B0604020202020204" pitchFamily="34" charset="0"/>
                <a:cs typeface="Arial" panose="020B0604020202020204" pitchFamily="34" charset="0"/>
              </a:rPr>
              <a:t>A Call for Evidence was undertaken, and evidence has under-pinned the development of the strategy including the identification of current and emerging trends and challenges</a:t>
            </a:r>
          </a:p>
          <a:p>
            <a:pPr marL="600060" lvl="1" indent="-257168">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600060" lvl="1" indent="-257168">
              <a:buFont typeface="Arial" panose="020B0604020202020204" pitchFamily="34" charset="0"/>
              <a:buChar char="•"/>
            </a:pPr>
            <a:r>
              <a:rPr lang="en-GB" sz="2000" dirty="0">
                <a:solidFill>
                  <a:schemeClr val="tx2"/>
                </a:solidFill>
                <a:latin typeface="Arial" panose="020B0604020202020204" pitchFamily="34" charset="0"/>
                <a:cs typeface="Arial" panose="020B0604020202020204" pitchFamily="34" charset="0"/>
              </a:rPr>
              <a:t>Consultation next stage in the process</a:t>
            </a:r>
          </a:p>
        </p:txBody>
      </p:sp>
      <p:sp>
        <p:nvSpPr>
          <p:cNvPr id="3" name="TextBox 2"/>
          <p:cNvSpPr txBox="1"/>
          <p:nvPr/>
        </p:nvSpPr>
        <p:spPr>
          <a:xfrm>
            <a:off x="5907843" y="4517944"/>
            <a:ext cx="1080120" cy="507831"/>
          </a:xfrm>
          <a:prstGeom prst="rect">
            <a:avLst/>
          </a:prstGeom>
          <a:noFill/>
        </p:spPr>
        <p:txBody>
          <a:bodyPr wrap="square" rtlCol="0">
            <a:spAutoFit/>
          </a:bodyPr>
          <a:lstStyle/>
          <a:p>
            <a:pPr fontAlgn="base">
              <a:spcBef>
                <a:spcPct val="0"/>
              </a:spcBef>
              <a:spcAft>
                <a:spcPct val="0"/>
              </a:spcAft>
            </a:pPr>
            <a:r>
              <a:rPr lang="en-GB" sz="2700" dirty="0" err="1">
                <a:solidFill>
                  <a:schemeClr val="tx2"/>
                </a:solidFill>
                <a:latin typeface="Arial" charset="0"/>
                <a:cs typeface="Arial" charset="0"/>
              </a:rPr>
              <a:t>NTS2</a:t>
            </a:r>
            <a:endParaRPr lang="en-GB" sz="2700" dirty="0">
              <a:solidFill>
                <a:schemeClr val="tx2"/>
              </a:solidFill>
              <a:latin typeface="Arial" charset="0"/>
              <a:cs typeface="Arial" charset="0"/>
            </a:endParaRPr>
          </a:p>
        </p:txBody>
      </p:sp>
      <p:pic>
        <p:nvPicPr>
          <p:cNvPr id="8" name="Picture 7"/>
          <p:cNvPicPr>
            <a:picLocks noChangeAspect="1"/>
          </p:cNvPicPr>
          <p:nvPr/>
        </p:nvPicPr>
        <p:blipFill rotWithShape="1">
          <a:blip r:embed="rId3"/>
          <a:srcRect l="3816" t="3070" r="7110" b="9389"/>
          <a:stretch/>
        </p:blipFill>
        <p:spPr>
          <a:xfrm>
            <a:off x="5557322" y="2466065"/>
            <a:ext cx="3118449" cy="2950235"/>
          </a:xfrm>
          <a:prstGeom prst="rect">
            <a:avLst/>
          </a:prstGeom>
        </p:spPr>
      </p:pic>
      <p:pic>
        <p:nvPicPr>
          <p:cNvPr id="9" name="Picture 8"/>
          <p:cNvPicPr>
            <a:picLocks noChangeAspect="1"/>
          </p:cNvPicPr>
          <p:nvPr/>
        </p:nvPicPr>
        <p:blipFill rotWithShape="1">
          <a:blip r:embed="rId4"/>
          <a:srcRect l="2464" t="11997" r="2741" b="12903"/>
          <a:stretch/>
        </p:blipFill>
        <p:spPr>
          <a:xfrm>
            <a:off x="195845" y="2"/>
            <a:ext cx="3461755" cy="614095"/>
          </a:xfrm>
          <a:prstGeom prst="rect">
            <a:avLst/>
          </a:prstGeom>
        </p:spPr>
      </p:pic>
    </p:spTree>
    <p:extLst>
      <p:ext uri="{BB962C8B-B14F-4D97-AF65-F5344CB8AC3E}">
        <p14:creationId xmlns:p14="http://schemas.microsoft.com/office/powerpoint/2010/main" val="58241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307645" y="460829"/>
            <a:ext cx="6481763" cy="757239"/>
          </a:xfrm>
          <a:prstGeom prst="rect">
            <a:avLst/>
          </a:prstGeom>
        </p:spPr>
        <p:txBody>
          <a:bodyPr>
            <a:normAutofit/>
          </a:bodyPr>
          <a:lstStyle/>
          <a:p>
            <a:pPr algn="ctr" eaLnBrk="1" hangingPunct="1"/>
            <a:r>
              <a:rPr lang="en-GB" sz="3000" b="1" dirty="0">
                <a:solidFill>
                  <a:schemeClr val="tx2"/>
                </a:solidFill>
                <a:latin typeface="Calibri"/>
              </a:rPr>
              <a:t>Consultation</a:t>
            </a:r>
          </a:p>
        </p:txBody>
      </p:sp>
      <p:sp>
        <p:nvSpPr>
          <p:cNvPr id="4" name="Subtitle 3"/>
          <p:cNvSpPr>
            <a:spLocks noGrp="1"/>
          </p:cNvSpPr>
          <p:nvPr>
            <p:ph type="subTitle" idx="4294967295"/>
          </p:nvPr>
        </p:nvSpPr>
        <p:spPr>
          <a:xfrm>
            <a:off x="119745" y="1606063"/>
            <a:ext cx="8596313" cy="4293995"/>
          </a:xfrm>
          <a:prstGeom prst="rect">
            <a:avLst/>
          </a:prstGeom>
        </p:spPr>
        <p:txBody>
          <a:bodyPr>
            <a:normAutofit/>
          </a:bodyPr>
          <a:lstStyle/>
          <a:p>
            <a:pPr marL="685783" lvl="1" indent="-342891">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The Scottish Government has published the draft National Transport Strategy for consultation – the closing date is midnight on 23 October 2019</a:t>
            </a:r>
          </a:p>
          <a:p>
            <a:pPr marL="685783" lvl="1" indent="-342891">
              <a:buFont typeface="Arial" panose="020B0604020202020204" pitchFamily="34" charset="0"/>
              <a:buChar char="•"/>
            </a:pPr>
            <a:endParaRPr lang="en-GB" dirty="0" smtClean="0">
              <a:solidFill>
                <a:schemeClr val="tx2"/>
              </a:solidFill>
              <a:latin typeface="Arial" panose="020B0604020202020204" pitchFamily="34" charset="0"/>
              <a:cs typeface="Arial" panose="020B0604020202020204" pitchFamily="34" charset="0"/>
            </a:endParaRPr>
          </a:p>
          <a:p>
            <a:pPr marL="685783" lvl="1" indent="-342891">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Consultation questions are based on the following sections:</a:t>
            </a:r>
          </a:p>
          <a:p>
            <a:pPr marL="1028674" lvl="2" indent="-342891">
              <a:buFontTx/>
              <a:buChar char="-"/>
            </a:pPr>
            <a:r>
              <a:rPr lang="en-GB" dirty="0" smtClean="0">
                <a:solidFill>
                  <a:schemeClr val="tx2"/>
                </a:solidFill>
                <a:latin typeface="Arial" panose="020B0604020202020204" pitchFamily="34" charset="0"/>
                <a:cs typeface="Arial" panose="020B0604020202020204" pitchFamily="34" charset="0"/>
              </a:rPr>
              <a:t>Section A: The </a:t>
            </a:r>
            <a:r>
              <a:rPr lang="en-GB" dirty="0">
                <a:solidFill>
                  <a:schemeClr val="tx2"/>
                </a:solidFill>
                <a:latin typeface="Arial" panose="020B0604020202020204" pitchFamily="34" charset="0"/>
                <a:cs typeface="Arial" panose="020B0604020202020204" pitchFamily="34" charset="0"/>
              </a:rPr>
              <a:t>Vision and Outcomes </a:t>
            </a:r>
            <a:r>
              <a:rPr lang="en-GB" dirty="0" smtClean="0">
                <a:solidFill>
                  <a:schemeClr val="tx2"/>
                </a:solidFill>
                <a:latin typeface="Arial" panose="020B0604020202020204" pitchFamily="34" charset="0"/>
                <a:cs typeface="Arial" panose="020B0604020202020204" pitchFamily="34" charset="0"/>
              </a:rPr>
              <a:t>Framework</a:t>
            </a:r>
          </a:p>
          <a:p>
            <a:pPr marL="1028674" lvl="2" indent="-342891">
              <a:buFontTx/>
              <a:buChar char="-"/>
            </a:pPr>
            <a:r>
              <a:rPr lang="en-GB" dirty="0" smtClean="0">
                <a:solidFill>
                  <a:schemeClr val="tx2"/>
                </a:solidFill>
                <a:latin typeface="Arial" panose="020B0604020202020204" pitchFamily="34" charset="0"/>
                <a:cs typeface="Arial" panose="020B0604020202020204" pitchFamily="34" charset="0"/>
              </a:rPr>
              <a:t>Section B: The Policies to Deliver NTS</a:t>
            </a:r>
          </a:p>
          <a:p>
            <a:pPr marL="1028674" lvl="2" indent="-342891">
              <a:buFontTx/>
              <a:buChar char="-"/>
            </a:pPr>
            <a:r>
              <a:rPr lang="en-GB" dirty="0" smtClean="0">
                <a:solidFill>
                  <a:schemeClr val="tx2"/>
                </a:solidFill>
                <a:latin typeface="Arial" panose="020B0604020202020204" pitchFamily="34" charset="0"/>
                <a:cs typeface="Arial" panose="020B0604020202020204" pitchFamily="34" charset="0"/>
              </a:rPr>
              <a:t>Section C: </a:t>
            </a:r>
            <a:r>
              <a:rPr lang="en-GB" dirty="0">
                <a:solidFill>
                  <a:schemeClr val="tx2"/>
                </a:solidFill>
                <a:latin typeface="Arial" panose="020B0604020202020204" pitchFamily="34" charset="0"/>
                <a:cs typeface="Arial" panose="020B0604020202020204" pitchFamily="34" charset="0"/>
              </a:rPr>
              <a:t>Transport </a:t>
            </a:r>
            <a:r>
              <a:rPr lang="en-GB" dirty="0" smtClean="0">
                <a:solidFill>
                  <a:schemeClr val="tx2"/>
                </a:solidFill>
                <a:latin typeface="Arial" panose="020B0604020202020204" pitchFamily="34" charset="0"/>
                <a:cs typeface="Arial" panose="020B0604020202020204" pitchFamily="34" charset="0"/>
              </a:rPr>
              <a:t>governance</a:t>
            </a:r>
          </a:p>
          <a:p>
            <a:pPr marL="1028674" lvl="2" indent="-342891">
              <a:buFontTx/>
              <a:buChar char="-"/>
            </a:pPr>
            <a:r>
              <a:rPr lang="en-GB" dirty="0" smtClean="0">
                <a:solidFill>
                  <a:schemeClr val="tx2"/>
                </a:solidFill>
                <a:latin typeface="Arial" panose="020B0604020202020204" pitchFamily="34" charset="0"/>
                <a:cs typeface="Arial" panose="020B0604020202020204" pitchFamily="34" charset="0"/>
              </a:rPr>
              <a:t>Section D: The Strategy as a whole </a:t>
            </a:r>
          </a:p>
          <a:p>
            <a:pPr marL="1028674" lvl="2" indent="-342891">
              <a:buFontTx/>
              <a:buChar char="-"/>
            </a:pPr>
            <a:r>
              <a:rPr lang="en-GB" dirty="0" smtClean="0">
                <a:solidFill>
                  <a:schemeClr val="tx2"/>
                </a:solidFill>
                <a:latin typeface="Arial" panose="020B0604020202020204" pitchFamily="34" charset="0"/>
                <a:cs typeface="Arial" panose="020B0604020202020204" pitchFamily="34" charset="0"/>
              </a:rPr>
              <a:t>Section E: Looking ahead</a:t>
            </a:r>
          </a:p>
          <a:p>
            <a:pPr marL="1028674" lvl="2" indent="-342891">
              <a:buFontTx/>
              <a:buChar char="-"/>
            </a:pPr>
            <a:r>
              <a:rPr lang="en-GB" dirty="0" smtClean="0">
                <a:solidFill>
                  <a:schemeClr val="tx2"/>
                </a:solidFill>
                <a:latin typeface="Arial" panose="020B0604020202020204" pitchFamily="34" charset="0"/>
                <a:cs typeface="Arial" panose="020B0604020202020204" pitchFamily="34" charset="0"/>
              </a:rPr>
              <a:t>Section F: Strategic Environment Assessment </a:t>
            </a:r>
          </a:p>
        </p:txBody>
      </p:sp>
      <p:pic>
        <p:nvPicPr>
          <p:cNvPr id="5" name="Picture 4"/>
          <p:cNvPicPr>
            <a:picLocks noChangeAspect="1"/>
          </p:cNvPicPr>
          <p:nvPr/>
        </p:nvPicPr>
        <p:blipFill rotWithShape="1">
          <a:blip r:embed="rId3"/>
          <a:srcRect l="2464" t="11997" r="2741" b="12903"/>
          <a:stretch/>
        </p:blipFill>
        <p:spPr>
          <a:xfrm>
            <a:off x="195845" y="2"/>
            <a:ext cx="3461755" cy="614095"/>
          </a:xfrm>
          <a:prstGeom prst="rect">
            <a:avLst/>
          </a:prstGeom>
        </p:spPr>
      </p:pic>
    </p:spTree>
    <p:extLst>
      <p:ext uri="{BB962C8B-B14F-4D97-AF65-F5344CB8AC3E}">
        <p14:creationId xmlns:p14="http://schemas.microsoft.com/office/powerpoint/2010/main" val="57066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254"/>
          <a:stretch/>
        </p:blipFill>
        <p:spPr>
          <a:xfrm>
            <a:off x="2127747" y="1219199"/>
            <a:ext cx="5141960" cy="5656363"/>
          </a:xfrm>
          <a:prstGeom prst="rect">
            <a:avLst/>
          </a:prstGeom>
        </p:spPr>
      </p:pic>
      <p:sp>
        <p:nvSpPr>
          <p:cNvPr id="8" name="Title 1"/>
          <p:cNvSpPr txBox="1">
            <a:spLocks/>
          </p:cNvSpPr>
          <p:nvPr/>
        </p:nvSpPr>
        <p:spPr>
          <a:xfrm>
            <a:off x="3590746" y="986834"/>
            <a:ext cx="3433607" cy="1157303"/>
          </a:xfrm>
          <a:prstGeom prst="rect">
            <a:avLst/>
          </a:prstGeom>
        </p:spPr>
        <p:txBody>
          <a:bodyPr anchor="ctr">
            <a:noAutofit/>
          </a:bodyPr>
          <a:lstStyle>
            <a:lvl1pPr algn="l" defTabSz="914400" rtl="0" eaLnBrk="1" latinLnBrk="0" hangingPunct="1">
              <a:spcBef>
                <a:spcPct val="0"/>
              </a:spcBef>
              <a:buNone/>
              <a:defRPr sz="4400"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r>
              <a:rPr lang="en-GB" sz="2700" b="1" dirty="0">
                <a:latin typeface="Calibri"/>
              </a:rPr>
              <a:t> </a:t>
            </a:r>
          </a:p>
        </p:txBody>
      </p:sp>
      <p:sp>
        <p:nvSpPr>
          <p:cNvPr id="7" name="Title 1"/>
          <p:cNvSpPr>
            <a:spLocks noGrp="1"/>
          </p:cNvSpPr>
          <p:nvPr>
            <p:ph type="ctrTitle" idx="4294967295"/>
          </p:nvPr>
        </p:nvSpPr>
        <p:spPr>
          <a:xfrm>
            <a:off x="1747005" y="464096"/>
            <a:ext cx="5903447" cy="548423"/>
          </a:xfrm>
          <a:prstGeom prst="rect">
            <a:avLst/>
          </a:prstGeom>
        </p:spPr>
        <p:txBody>
          <a:bodyPr>
            <a:normAutofit fontScale="90000"/>
          </a:bodyPr>
          <a:lstStyle/>
          <a:p>
            <a:r>
              <a:rPr lang="en-GB" sz="3000" b="1" dirty="0">
                <a:solidFill>
                  <a:schemeClr val="tx2"/>
                </a:solidFill>
              </a:rPr>
              <a:t>Vision for Scotland’s Transport System </a:t>
            </a:r>
            <a:r>
              <a:rPr lang="en-GB" sz="1651" b="1" dirty="0">
                <a:solidFill>
                  <a:schemeClr val="tx2"/>
                </a:solidFill>
              </a:rPr>
              <a:t>(Section A)</a:t>
            </a:r>
          </a:p>
        </p:txBody>
      </p:sp>
      <p:pic>
        <p:nvPicPr>
          <p:cNvPr id="5" name="Picture 4"/>
          <p:cNvPicPr>
            <a:picLocks noChangeAspect="1"/>
          </p:cNvPicPr>
          <p:nvPr/>
        </p:nvPicPr>
        <p:blipFill rotWithShape="1">
          <a:blip r:embed="rId4"/>
          <a:srcRect l="2464" t="11997" r="2741" b="12903"/>
          <a:stretch/>
        </p:blipFill>
        <p:spPr>
          <a:xfrm>
            <a:off x="195845" y="2"/>
            <a:ext cx="3461755" cy="614095"/>
          </a:xfrm>
          <a:prstGeom prst="rect">
            <a:avLst/>
          </a:prstGeom>
        </p:spPr>
      </p:pic>
    </p:spTree>
    <p:extLst>
      <p:ext uri="{BB962C8B-B14F-4D97-AF65-F5344CB8AC3E}">
        <p14:creationId xmlns:p14="http://schemas.microsoft.com/office/powerpoint/2010/main" val="1993974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88"/>
            <a:ext cx="8229600" cy="1143000"/>
          </a:xfrm>
        </p:spPr>
        <p:txBody>
          <a:bodyPr/>
          <a:lstStyle/>
          <a:p>
            <a:r>
              <a:rPr lang="en-GB" sz="3600" b="1" dirty="0">
                <a:solidFill>
                  <a:schemeClr val="tx2"/>
                </a:solidFill>
              </a:rPr>
              <a:t>Current and Emerging Challenges</a:t>
            </a:r>
            <a:endParaRPr lang="en-GB" dirty="0"/>
          </a:p>
        </p:txBody>
      </p:sp>
      <p:sp>
        <p:nvSpPr>
          <p:cNvPr id="3" name="Content Placeholder 2"/>
          <p:cNvSpPr>
            <a:spLocks noGrp="1"/>
          </p:cNvSpPr>
          <p:nvPr>
            <p:ph idx="1"/>
          </p:nvPr>
        </p:nvSpPr>
        <p:spPr>
          <a:xfrm>
            <a:off x="457201" y="1127341"/>
            <a:ext cx="4108536" cy="5730659"/>
          </a:xfrm>
        </p:spPr>
        <p:txBody>
          <a:bodyPr/>
          <a:lstStyle/>
          <a:p>
            <a:pPr marL="285744" indent="-285744">
              <a:spcBef>
                <a:spcPts val="600"/>
              </a:spcBef>
              <a:buFont typeface="Arial" panose="020B0604020202020204" pitchFamily="34" charset="0"/>
              <a:buChar char="•"/>
            </a:pPr>
            <a:r>
              <a:rPr lang="en-GB" sz="2200" dirty="0">
                <a:solidFill>
                  <a:schemeClr val="tx2"/>
                </a:solidFill>
              </a:rPr>
              <a:t>Poverty and Child Poverty</a:t>
            </a:r>
          </a:p>
          <a:p>
            <a:pPr marL="285744" indent="-285744">
              <a:spcBef>
                <a:spcPts val="600"/>
              </a:spcBef>
              <a:buFont typeface="Arial" panose="020B0604020202020204" pitchFamily="34" charset="0"/>
              <a:buChar char="•"/>
            </a:pPr>
            <a:r>
              <a:rPr lang="en-GB" sz="2200" dirty="0">
                <a:solidFill>
                  <a:schemeClr val="tx2"/>
                </a:solidFill>
              </a:rPr>
              <a:t>Social isolation</a:t>
            </a:r>
          </a:p>
          <a:p>
            <a:pPr marL="285744" indent="-285744">
              <a:spcBef>
                <a:spcPts val="600"/>
              </a:spcBef>
              <a:buFont typeface="Arial" panose="020B0604020202020204" pitchFamily="34" charset="0"/>
              <a:buChar char="•"/>
            </a:pPr>
            <a:r>
              <a:rPr lang="en-GB" sz="2200" dirty="0">
                <a:solidFill>
                  <a:schemeClr val="tx2"/>
                </a:solidFill>
              </a:rPr>
              <a:t>Gender inequalities</a:t>
            </a:r>
          </a:p>
          <a:p>
            <a:pPr marL="285744" indent="-285744">
              <a:spcBef>
                <a:spcPts val="600"/>
              </a:spcBef>
              <a:buFont typeface="Arial" panose="020B0604020202020204" pitchFamily="34" charset="0"/>
              <a:buChar char="•"/>
            </a:pPr>
            <a:r>
              <a:rPr lang="en-GB" sz="2200" dirty="0">
                <a:solidFill>
                  <a:schemeClr val="tx2"/>
                </a:solidFill>
              </a:rPr>
              <a:t>The changing transport needs of young people</a:t>
            </a:r>
          </a:p>
          <a:p>
            <a:pPr marL="285744" indent="-285744">
              <a:spcBef>
                <a:spcPts val="600"/>
              </a:spcBef>
              <a:buFont typeface="Arial" panose="020B0604020202020204" pitchFamily="34" charset="0"/>
              <a:buChar char="•"/>
            </a:pPr>
            <a:r>
              <a:rPr lang="en-GB" sz="2200" dirty="0">
                <a:solidFill>
                  <a:schemeClr val="tx2"/>
                </a:solidFill>
              </a:rPr>
              <a:t>Ageing population</a:t>
            </a:r>
          </a:p>
          <a:p>
            <a:pPr marL="285744" indent="-285744">
              <a:spcBef>
                <a:spcPts val="600"/>
              </a:spcBef>
              <a:buFont typeface="Arial" panose="020B0604020202020204" pitchFamily="34" charset="0"/>
              <a:buChar char="•"/>
            </a:pPr>
            <a:r>
              <a:rPr lang="en-GB" sz="2200" dirty="0">
                <a:solidFill>
                  <a:schemeClr val="tx2"/>
                </a:solidFill>
              </a:rPr>
              <a:t>Disabled people</a:t>
            </a:r>
          </a:p>
          <a:p>
            <a:pPr marL="285744" indent="-285744">
              <a:spcBef>
                <a:spcPts val="600"/>
              </a:spcBef>
              <a:buFont typeface="Arial" panose="020B0604020202020204" pitchFamily="34" charset="0"/>
              <a:buChar char="•"/>
            </a:pPr>
            <a:r>
              <a:rPr lang="en-GB" sz="2200" dirty="0">
                <a:solidFill>
                  <a:schemeClr val="tx2"/>
                </a:solidFill>
              </a:rPr>
              <a:t>Scotland’s regional differences</a:t>
            </a:r>
          </a:p>
          <a:p>
            <a:pPr marL="285744" indent="-285744">
              <a:spcBef>
                <a:spcPts val="600"/>
              </a:spcBef>
              <a:buFont typeface="Arial" panose="020B0604020202020204" pitchFamily="34" charset="0"/>
              <a:buChar char="•"/>
            </a:pPr>
            <a:r>
              <a:rPr lang="en-GB" sz="2200" dirty="0">
                <a:solidFill>
                  <a:schemeClr val="tx2"/>
                </a:solidFill>
              </a:rPr>
              <a:t>Global climate emergency</a:t>
            </a:r>
          </a:p>
          <a:p>
            <a:pPr marL="285744" indent="-285744">
              <a:spcBef>
                <a:spcPts val="600"/>
              </a:spcBef>
              <a:buFont typeface="Arial" panose="020B0604020202020204" pitchFamily="34" charset="0"/>
              <a:buChar char="•"/>
            </a:pPr>
            <a:r>
              <a:rPr lang="en-GB" sz="2200" dirty="0">
                <a:solidFill>
                  <a:schemeClr val="tx2"/>
                </a:solidFill>
              </a:rPr>
              <a:t>Technological advances</a:t>
            </a:r>
          </a:p>
          <a:p>
            <a:pPr marL="285744" indent="-285744">
              <a:spcBef>
                <a:spcPts val="600"/>
              </a:spcBef>
              <a:buFont typeface="Arial" panose="020B0604020202020204" pitchFamily="34" charset="0"/>
              <a:buChar char="•"/>
            </a:pPr>
            <a:r>
              <a:rPr lang="en-GB" sz="2200" dirty="0">
                <a:solidFill>
                  <a:schemeClr val="tx2"/>
                </a:solidFill>
              </a:rPr>
              <a:t>Air quality</a:t>
            </a:r>
          </a:p>
          <a:p>
            <a:pPr marL="285744" indent="-285744">
              <a:spcBef>
                <a:spcPts val="600"/>
              </a:spcBef>
              <a:buFont typeface="Arial" panose="020B0604020202020204" pitchFamily="34" charset="0"/>
              <a:buChar char="•"/>
            </a:pPr>
            <a:r>
              <a:rPr lang="en-GB" sz="2200" dirty="0">
                <a:solidFill>
                  <a:schemeClr val="tx2"/>
                </a:solidFill>
              </a:rPr>
              <a:t>Decline in bus use</a:t>
            </a:r>
          </a:p>
          <a:p>
            <a:pPr marL="285744" indent="-285744">
              <a:spcBef>
                <a:spcPts val="600"/>
              </a:spcBef>
              <a:buFont typeface="Arial" panose="020B0604020202020204" pitchFamily="34" charset="0"/>
              <a:buChar char="•"/>
            </a:pPr>
            <a:r>
              <a:rPr lang="en-GB" sz="2200" dirty="0">
                <a:solidFill>
                  <a:schemeClr val="tx2"/>
                </a:solidFill>
              </a:rPr>
              <a:t>Productivity</a:t>
            </a:r>
          </a:p>
          <a:p>
            <a:endParaRPr lang="en-GB" dirty="0"/>
          </a:p>
        </p:txBody>
      </p:sp>
      <p:sp>
        <p:nvSpPr>
          <p:cNvPr id="4" name="Rectangle 3"/>
          <p:cNvSpPr/>
          <p:nvPr/>
        </p:nvSpPr>
        <p:spPr>
          <a:xfrm>
            <a:off x="4832438" y="1265238"/>
            <a:ext cx="4121063" cy="5693866"/>
          </a:xfrm>
          <a:prstGeom prst="rect">
            <a:avLst/>
          </a:prstGeom>
        </p:spPr>
        <p:txBody>
          <a:bodyPr wrap="square">
            <a:spAutoFit/>
          </a:bodyPr>
          <a:lstStyle/>
          <a:p>
            <a:pPr marL="324000" indent="-342891">
              <a:spcBef>
                <a:spcPts val="600"/>
              </a:spcBef>
              <a:buFont typeface="Arial" panose="020B0604020202020204" pitchFamily="34" charset="0"/>
              <a:buChar char="•"/>
            </a:pPr>
            <a:r>
              <a:rPr lang="en-GB" sz="2200" dirty="0">
                <a:solidFill>
                  <a:schemeClr val="tx2"/>
                </a:solidFill>
              </a:rPr>
              <a:t>Labour markets</a:t>
            </a:r>
          </a:p>
          <a:p>
            <a:pPr marL="324000" indent="-342891">
              <a:spcBef>
                <a:spcPts val="600"/>
              </a:spcBef>
              <a:buFont typeface="Arial" panose="020B0604020202020204" pitchFamily="34" charset="0"/>
              <a:buChar char="•"/>
            </a:pPr>
            <a:r>
              <a:rPr lang="en-GB" sz="2200" dirty="0">
                <a:solidFill>
                  <a:schemeClr val="tx2"/>
                </a:solidFill>
              </a:rPr>
              <a:t>Fair work and skilled workforce</a:t>
            </a:r>
          </a:p>
          <a:p>
            <a:pPr marL="324000" indent="-342891">
              <a:spcBef>
                <a:spcPts val="600"/>
              </a:spcBef>
              <a:buFont typeface="Arial" panose="020B0604020202020204" pitchFamily="34" charset="0"/>
              <a:buChar char="•"/>
            </a:pPr>
            <a:r>
              <a:rPr lang="en-GB" sz="2200" dirty="0">
                <a:solidFill>
                  <a:schemeClr val="tx2"/>
                </a:solidFill>
              </a:rPr>
              <a:t>Trade and connectivity</a:t>
            </a:r>
          </a:p>
          <a:p>
            <a:pPr marL="324000" indent="-342891">
              <a:spcBef>
                <a:spcPts val="600"/>
              </a:spcBef>
              <a:buFont typeface="Arial" panose="020B0604020202020204" pitchFamily="34" charset="0"/>
              <a:buChar char="•"/>
            </a:pPr>
            <a:r>
              <a:rPr lang="en-GB" sz="2200" dirty="0">
                <a:solidFill>
                  <a:schemeClr val="tx2"/>
                </a:solidFill>
              </a:rPr>
              <a:t>Freight</a:t>
            </a:r>
          </a:p>
          <a:p>
            <a:pPr marL="324000" indent="-342891">
              <a:spcBef>
                <a:spcPts val="600"/>
              </a:spcBef>
              <a:buFont typeface="Arial" panose="020B0604020202020204" pitchFamily="34" charset="0"/>
              <a:buChar char="•"/>
            </a:pPr>
            <a:r>
              <a:rPr lang="en-GB" sz="2200" dirty="0">
                <a:solidFill>
                  <a:schemeClr val="tx2"/>
                </a:solidFill>
              </a:rPr>
              <a:t>Tourism</a:t>
            </a:r>
          </a:p>
          <a:p>
            <a:pPr marL="324000" indent="-342891">
              <a:spcBef>
                <a:spcPts val="600"/>
              </a:spcBef>
              <a:buFont typeface="Arial" panose="020B0604020202020204" pitchFamily="34" charset="0"/>
              <a:buChar char="•"/>
            </a:pPr>
            <a:r>
              <a:rPr lang="en-GB" sz="2200" dirty="0">
                <a:solidFill>
                  <a:schemeClr val="tx2"/>
                </a:solidFill>
              </a:rPr>
              <a:t>Digital and energy</a:t>
            </a:r>
          </a:p>
          <a:p>
            <a:pPr marL="324000" indent="-342891">
              <a:spcBef>
                <a:spcPts val="600"/>
              </a:spcBef>
              <a:buFont typeface="Arial" panose="020B0604020202020204" pitchFamily="34" charset="0"/>
              <a:buChar char="•"/>
            </a:pPr>
            <a:r>
              <a:rPr lang="en-GB" sz="2200" dirty="0">
                <a:solidFill>
                  <a:schemeClr val="tx2"/>
                </a:solidFill>
              </a:rPr>
              <a:t>Spatial planning</a:t>
            </a:r>
          </a:p>
          <a:p>
            <a:pPr marL="324000" indent="-342891">
              <a:spcBef>
                <a:spcPts val="600"/>
              </a:spcBef>
              <a:buFont typeface="Arial" panose="020B0604020202020204" pitchFamily="34" charset="0"/>
              <a:buChar char="•"/>
            </a:pPr>
            <a:r>
              <a:rPr lang="en-GB" sz="2200" dirty="0">
                <a:solidFill>
                  <a:schemeClr val="tx2"/>
                </a:solidFill>
              </a:rPr>
              <a:t>Reliability and demand management</a:t>
            </a:r>
          </a:p>
          <a:p>
            <a:pPr marL="324000" indent="-342891">
              <a:spcBef>
                <a:spcPts val="600"/>
              </a:spcBef>
              <a:buFont typeface="Arial" panose="020B0604020202020204" pitchFamily="34" charset="0"/>
              <a:buChar char="•"/>
            </a:pPr>
            <a:r>
              <a:rPr lang="en-GB" sz="2200" dirty="0">
                <a:solidFill>
                  <a:schemeClr val="tx2"/>
                </a:solidFill>
              </a:rPr>
              <a:t>Safety and security</a:t>
            </a:r>
          </a:p>
          <a:p>
            <a:pPr marL="324000" indent="-342891">
              <a:spcBef>
                <a:spcPts val="600"/>
              </a:spcBef>
              <a:buFont typeface="Arial" panose="020B0604020202020204" pitchFamily="34" charset="0"/>
              <a:buChar char="•"/>
            </a:pPr>
            <a:r>
              <a:rPr lang="en-GB" sz="2200" dirty="0">
                <a:solidFill>
                  <a:schemeClr val="tx2"/>
                </a:solidFill>
              </a:rPr>
              <a:t>Health and active travel</a:t>
            </a:r>
          </a:p>
          <a:p>
            <a:pPr marL="324000" indent="-342891">
              <a:spcBef>
                <a:spcPts val="600"/>
              </a:spcBef>
              <a:buFont typeface="Arial" panose="020B0604020202020204" pitchFamily="34" charset="0"/>
              <a:buChar char="•"/>
            </a:pPr>
            <a:r>
              <a:rPr lang="en-GB" sz="2200" dirty="0">
                <a:solidFill>
                  <a:schemeClr val="tx2"/>
                </a:solidFill>
              </a:rPr>
              <a:t>Information &amp; integration</a:t>
            </a:r>
          </a:p>
          <a:p>
            <a:pPr marL="324000" indent="-342891">
              <a:spcBef>
                <a:spcPts val="600"/>
              </a:spcBef>
              <a:buFont typeface="Arial" panose="020B0604020202020204" pitchFamily="34" charset="0"/>
              <a:buChar char="•"/>
            </a:pPr>
            <a:r>
              <a:rPr lang="en-GB" sz="2200" dirty="0">
                <a:solidFill>
                  <a:schemeClr val="tx2"/>
                </a:solidFill>
              </a:rPr>
              <a:t>Resilience</a:t>
            </a:r>
          </a:p>
          <a:p>
            <a:pPr marL="324000" indent="-285744">
              <a:spcBef>
                <a:spcPts val="600"/>
              </a:spcBef>
              <a:buFont typeface="Arial" panose="020B0604020202020204" pitchFamily="34" charset="0"/>
              <a:buChar char="•"/>
            </a:pPr>
            <a:endParaRPr lang="en-GB" dirty="0">
              <a:solidFill>
                <a:srgbClr val="0070C0"/>
              </a:solidFill>
            </a:endParaRPr>
          </a:p>
        </p:txBody>
      </p:sp>
      <p:pic>
        <p:nvPicPr>
          <p:cNvPr id="5" name="Picture 4"/>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337403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312409" y="558800"/>
            <a:ext cx="6481763" cy="757239"/>
          </a:xfrm>
          <a:prstGeom prst="rect">
            <a:avLst/>
          </a:prstGeom>
        </p:spPr>
        <p:txBody>
          <a:bodyPr>
            <a:noAutofit/>
          </a:bodyPr>
          <a:lstStyle/>
          <a:p>
            <a:pPr algn="ctr"/>
            <a:r>
              <a:rPr lang="en-GB" sz="3000" b="1" dirty="0">
                <a:solidFill>
                  <a:schemeClr val="tx2"/>
                </a:solidFill>
              </a:rPr>
              <a:t>Policies and Enablers </a:t>
            </a:r>
            <a:br>
              <a:rPr lang="en-GB" sz="3000" b="1" dirty="0">
                <a:solidFill>
                  <a:schemeClr val="tx2"/>
                </a:solidFill>
              </a:rPr>
            </a:br>
            <a:r>
              <a:rPr lang="en-GB" sz="1500" b="1" dirty="0">
                <a:solidFill>
                  <a:schemeClr val="tx2"/>
                </a:solidFill>
              </a:rPr>
              <a:t>(Section B)</a:t>
            </a:r>
          </a:p>
        </p:txBody>
      </p:sp>
      <p:sp>
        <p:nvSpPr>
          <p:cNvPr id="4" name="Subtitle 3"/>
          <p:cNvSpPr>
            <a:spLocks noGrp="1"/>
          </p:cNvSpPr>
          <p:nvPr>
            <p:ph type="subTitle" idx="4294967295"/>
          </p:nvPr>
        </p:nvSpPr>
        <p:spPr>
          <a:xfrm>
            <a:off x="455525" y="1352812"/>
            <a:ext cx="5663921" cy="5060515"/>
          </a:xfrm>
          <a:prstGeom prst="rect">
            <a:avLst/>
          </a:prstGeom>
        </p:spPr>
        <p:txBody>
          <a:bodyPr>
            <a:noAutofit/>
          </a:bodyPr>
          <a:lstStyle/>
          <a:p>
            <a:r>
              <a:rPr lang="en-GB" dirty="0" smtClean="0">
                <a:solidFill>
                  <a:schemeClr val="tx2"/>
                </a:solidFill>
                <a:latin typeface="Arial" panose="020B0604020202020204" pitchFamily="34" charset="0"/>
                <a:cs typeface="Arial" panose="020B0604020202020204" pitchFamily="34" charset="0"/>
              </a:rPr>
              <a:t>Current and Emerging Challenges set out in Strategy </a:t>
            </a:r>
          </a:p>
          <a:p>
            <a:pPr marL="0" indent="0">
              <a:buNone/>
            </a:pPr>
            <a:endParaRPr lang="en-GB" sz="1600" dirty="0" smtClean="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Meeting the Challenge through delivery of 14 policies </a:t>
            </a:r>
            <a:r>
              <a:rPr lang="en-GB" dirty="0">
                <a:solidFill>
                  <a:schemeClr val="tx2"/>
                </a:solidFill>
                <a:latin typeface="Arial" panose="020B0604020202020204" pitchFamily="34" charset="0"/>
                <a:cs typeface="Arial" panose="020B0604020202020204" pitchFamily="34" charset="0"/>
              </a:rPr>
              <a:t>(with 38 enablers) collaboratively </a:t>
            </a:r>
            <a:r>
              <a:rPr lang="en-GB" dirty="0" smtClean="0">
                <a:solidFill>
                  <a:schemeClr val="tx2"/>
                </a:solidFill>
                <a:latin typeface="Arial" panose="020B0604020202020204" pitchFamily="34" charset="0"/>
                <a:cs typeface="Arial" panose="020B0604020202020204" pitchFamily="34" charset="0"/>
              </a:rPr>
              <a:t>developed</a:t>
            </a:r>
          </a:p>
          <a:p>
            <a:pPr marL="0" indent="0">
              <a:buNone/>
            </a:pPr>
            <a:endParaRPr lang="en-GB" sz="16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Assessed </a:t>
            </a:r>
            <a:r>
              <a:rPr lang="en-GB" dirty="0">
                <a:solidFill>
                  <a:schemeClr val="tx2"/>
                </a:solidFill>
                <a:latin typeface="Arial" panose="020B0604020202020204" pitchFamily="34" charset="0"/>
                <a:cs typeface="Arial" panose="020B0604020202020204" pitchFamily="34" charset="0"/>
              </a:rPr>
              <a:t>against the 12 </a:t>
            </a:r>
            <a:r>
              <a:rPr lang="en-GB" dirty="0" smtClean="0">
                <a:solidFill>
                  <a:schemeClr val="tx2"/>
                </a:solidFill>
                <a:latin typeface="Arial" panose="020B0604020202020204" pitchFamily="34" charset="0"/>
                <a:cs typeface="Arial" panose="020B0604020202020204" pitchFamily="34" charset="0"/>
              </a:rPr>
              <a:t>outcomes</a:t>
            </a:r>
          </a:p>
          <a:p>
            <a:pPr>
              <a:buFont typeface="Arial" panose="020B0604020202020204" pitchFamily="34" charset="0"/>
              <a:buChar char="•"/>
            </a:pPr>
            <a:endParaRPr lang="en-GB" sz="1600"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smtClean="0">
                <a:solidFill>
                  <a:schemeClr val="tx2"/>
                </a:solidFill>
                <a:latin typeface="Arial" panose="020B0604020202020204" pitchFamily="34" charset="0"/>
                <a:cs typeface="Arial" panose="020B0604020202020204" pitchFamily="34" charset="0"/>
              </a:rPr>
              <a:t>Use </a:t>
            </a:r>
            <a:r>
              <a:rPr lang="en-GB" dirty="0">
                <a:solidFill>
                  <a:schemeClr val="tx2"/>
                </a:solidFill>
                <a:latin typeface="Arial" panose="020B0604020202020204" pitchFamily="34" charset="0"/>
                <a:cs typeface="Arial" panose="020B0604020202020204" pitchFamily="34" charset="0"/>
              </a:rPr>
              <a:t>of Scenario Planning, due to future uncertainty, to assess against range of different future scenarios</a:t>
            </a:r>
          </a:p>
          <a:p>
            <a:pPr>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709139" y="2109902"/>
            <a:ext cx="3200400" cy="3309257"/>
          </a:xfrm>
          <a:prstGeom prst="rect">
            <a:avLst/>
          </a:prstGeom>
        </p:spPr>
      </p:pic>
      <p:pic>
        <p:nvPicPr>
          <p:cNvPr id="6" name="Picture 5"/>
          <p:cNvPicPr>
            <a:picLocks noChangeAspect="1"/>
          </p:cNvPicPr>
          <p:nvPr/>
        </p:nvPicPr>
        <p:blipFill rotWithShape="1">
          <a:blip r:embed="rId4"/>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75027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08533" y="421822"/>
            <a:ext cx="4273267" cy="859879"/>
          </a:xfrm>
          <a:prstGeom prst="rect">
            <a:avLst/>
          </a:prstGeom>
        </p:spPr>
        <p:txBody>
          <a:bodyPr anchor="ctr">
            <a:noAutofit/>
          </a:bodyPr>
          <a:lstStyle>
            <a:lvl1pPr algn="l" defTabSz="914400" rtl="0" eaLnBrk="1" latinLnBrk="0" hangingPunct="1">
              <a:spcBef>
                <a:spcPct val="0"/>
              </a:spcBef>
              <a:buNone/>
              <a:defRPr sz="4400"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r>
              <a:rPr lang="en-GB" sz="3000" b="1" dirty="0">
                <a:latin typeface="Arial" panose="020B0604020202020204" pitchFamily="34" charset="0"/>
                <a:cs typeface="Arial" panose="020B0604020202020204" pitchFamily="34" charset="0"/>
              </a:rPr>
              <a:t>Policies and Enablers</a:t>
            </a:r>
          </a:p>
        </p:txBody>
      </p:sp>
      <p:graphicFrame>
        <p:nvGraphicFramePr>
          <p:cNvPr id="3" name="Table 2"/>
          <p:cNvGraphicFramePr>
            <a:graphicFrameLocks noGrp="1"/>
          </p:cNvGraphicFramePr>
          <p:nvPr>
            <p:extLst>
              <p:ext uri="{D42A27DB-BD31-4B8C-83A1-F6EECF244321}">
                <p14:modId xmlns:p14="http://schemas.microsoft.com/office/powerpoint/2010/main" val="560192807"/>
              </p:ext>
            </p:extLst>
          </p:nvPr>
        </p:nvGraphicFramePr>
        <p:xfrm>
          <a:off x="314326" y="1387928"/>
          <a:ext cx="8501064" cy="5244115"/>
        </p:xfrm>
        <a:graphic>
          <a:graphicData uri="http://schemas.openxmlformats.org/drawingml/2006/table">
            <a:tbl>
              <a:tblPr firstRow="1" firstCol="1" bandRow="1"/>
              <a:tblGrid>
                <a:gridCol w="2718071">
                  <a:extLst>
                    <a:ext uri="{9D8B030D-6E8A-4147-A177-3AD203B41FA5}">
                      <a16:colId xmlns:a16="http://schemas.microsoft.com/office/drawing/2014/main" val="2475719432"/>
                    </a:ext>
                  </a:extLst>
                </a:gridCol>
                <a:gridCol w="5782993">
                  <a:extLst>
                    <a:ext uri="{9D8B030D-6E8A-4147-A177-3AD203B41FA5}">
                      <a16:colId xmlns:a16="http://schemas.microsoft.com/office/drawing/2014/main" val="1307832181"/>
                    </a:ext>
                  </a:extLst>
                </a:gridCol>
              </a:tblGrid>
              <a:tr h="207523">
                <a:tc>
                  <a:txBody>
                    <a:bodyPr/>
                    <a:lstStyle/>
                    <a:p>
                      <a:pPr marL="85725" indent="0" algn="l">
                        <a:spcBef>
                          <a:spcPts val="200"/>
                        </a:spcBef>
                        <a:spcAft>
                          <a:spcPts val="480"/>
                        </a:spcAft>
                        <a:tabLst>
                          <a:tab pos="914400" algn="l"/>
                          <a:tab pos="1371600" algn="l"/>
                          <a:tab pos="1828800" algn="l"/>
                          <a:tab pos="2971800" algn="l"/>
                          <a:tab pos="3429000" algn="l"/>
                          <a:tab pos="5715000" algn="r"/>
                        </a:tabLst>
                      </a:pPr>
                      <a:r>
                        <a:rPr lang="en-US" sz="1200" b="1" dirty="0">
                          <a:solidFill>
                            <a:srgbClr val="191919"/>
                          </a:solidFill>
                          <a:effectLst/>
                          <a:latin typeface="Arial" panose="020B0604020202020204" pitchFamily="34" charset="0"/>
                          <a:ea typeface="MS Mincho"/>
                          <a:cs typeface="Arial" panose="020B0604020202020204" pitchFamily="34" charset="0"/>
                        </a:rPr>
                        <a:t>Policy</a:t>
                      </a:r>
                      <a:endParaRPr lang="en-GB" sz="1200" dirty="0">
                        <a:solidFill>
                          <a:srgbClr val="191919"/>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marL="85725" indent="0" algn="l">
                        <a:spcBef>
                          <a:spcPts val="200"/>
                        </a:spcBef>
                        <a:spcAft>
                          <a:spcPts val="480"/>
                        </a:spcAft>
                        <a:tabLst>
                          <a:tab pos="914400" algn="l"/>
                          <a:tab pos="1371600" algn="l"/>
                          <a:tab pos="1828800" algn="l"/>
                          <a:tab pos="2971800" algn="l"/>
                          <a:tab pos="3429000" algn="l"/>
                          <a:tab pos="5715000" algn="r"/>
                        </a:tabLst>
                      </a:pPr>
                      <a:r>
                        <a:rPr lang="en-US" sz="1200" b="1" dirty="0">
                          <a:solidFill>
                            <a:srgbClr val="191919"/>
                          </a:solidFill>
                          <a:effectLst/>
                          <a:latin typeface="Arial" panose="020B0604020202020204" pitchFamily="34" charset="0"/>
                          <a:ea typeface="MS Mincho"/>
                          <a:cs typeface="Arial" panose="020B0604020202020204" pitchFamily="34" charset="0"/>
                        </a:rPr>
                        <a:t>Enabler</a:t>
                      </a:r>
                      <a:endParaRPr lang="en-GB" sz="1200" dirty="0">
                        <a:solidFill>
                          <a:srgbClr val="191919"/>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307426861"/>
                  </a:ext>
                </a:extLst>
              </a:tr>
              <a:tr h="207523">
                <a:tc rowSpan="4">
                  <a:txBody>
                    <a:bodyPr/>
                    <a:lstStyle/>
                    <a:p>
                      <a:pPr marL="85725" indent="0" algn="l">
                        <a:spcAft>
                          <a:spcPts val="1200"/>
                        </a:spcAft>
                        <a:tabLst>
                          <a:tab pos="914400" algn="l"/>
                          <a:tab pos="1371600" algn="l"/>
                          <a:tab pos="1828800" algn="l"/>
                          <a:tab pos="2971800" algn="l"/>
                          <a:tab pos="3429000" algn="l"/>
                          <a:tab pos="5715000" algn="r"/>
                        </a:tabLst>
                      </a:pPr>
                      <a:r>
                        <a:rPr lang="en-US" sz="1200" dirty="0">
                          <a:solidFill>
                            <a:schemeClr val="tx1"/>
                          </a:solidFill>
                          <a:effectLst/>
                          <a:latin typeface="Arial" panose="020B0604020202020204" pitchFamily="34" charset="0"/>
                          <a:ea typeface="MS Mincho"/>
                          <a:cs typeface="Arial" panose="020B0604020202020204" pitchFamily="34" charset="0"/>
                        </a:rPr>
                        <a:t>Continue to improve the reliability, safety and resilience of our transport system</a:t>
                      </a:r>
                      <a:endParaRPr lang="en-GB" sz="1200" dirty="0">
                        <a:solidFill>
                          <a:schemeClr val="tx1"/>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Increase safety of the transport system and meet casualty reduction targets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6200223"/>
                  </a:ext>
                </a:extLst>
              </a:tr>
              <a:tr h="403872">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Increase resilience of Scotland’s transport system from disruption and promote a culture of shared responsibility</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6062109"/>
                  </a:ext>
                </a:extLst>
              </a:tr>
              <a:tr h="403872">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Implement measures that will improve perceived and actual security of Scotland’s transport system</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7862466"/>
                  </a:ext>
                </a:extLst>
              </a:tr>
              <a:tr h="20752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Increase the use of asset management across the transport system</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94394075"/>
                  </a:ext>
                </a:extLst>
              </a:tr>
              <a:tr h="375299">
                <a:tc rowSpan="3">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Embed the implications for transport in spatial planning and land use decision making</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greater integration between transport, spatial planning, and how land is used</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13415335"/>
                  </a:ext>
                </a:extLst>
              </a:tr>
              <a:tr h="20752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that transport assets and services adopt the Place Principle</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74179149"/>
                  </a:ext>
                </a:extLst>
              </a:tr>
              <a:tr h="20752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the transport system is embedded in regional decision making</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9215490"/>
                  </a:ext>
                </a:extLst>
              </a:tr>
              <a:tr h="600223">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Integrate policies and infrastructure investment across the transport, energy and digital system</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that local, national and regional policies offer an integrated approach across all aspects of infrastructure investment including the transport, digital, and energy system</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4492778"/>
                  </a:ext>
                </a:extLst>
              </a:tr>
              <a:tr h="403872">
                <a:tc rowSpan="3">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Provide a transport system which enables businesses to be competitive domestically, within the UK and internationally</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err="1">
                          <a:solidFill>
                            <a:schemeClr val="tx1"/>
                          </a:solidFill>
                          <a:effectLst/>
                          <a:latin typeface="Arial" panose="020B0604020202020204" pitchFamily="34" charset="0"/>
                          <a:ea typeface="MS Mincho"/>
                          <a:cs typeface="Arial" panose="020B0604020202020204" pitchFamily="34" charset="0"/>
                        </a:rPr>
                        <a:t>Optimise</a:t>
                      </a:r>
                      <a:r>
                        <a:rPr lang="en-US" sz="1200" kern="1200" dirty="0">
                          <a:solidFill>
                            <a:schemeClr val="tx1"/>
                          </a:solidFill>
                          <a:effectLst/>
                          <a:latin typeface="Arial" panose="020B0604020202020204" pitchFamily="34" charset="0"/>
                          <a:ea typeface="MS Mincho"/>
                          <a:cs typeface="Arial" panose="020B0604020202020204" pitchFamily="34" charset="0"/>
                        </a:rPr>
                        <a:t> accessibility and connectivity within business-business and business-consumer markets by all modes of transport</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31732917"/>
                  </a:ext>
                </a:extLst>
              </a:tr>
              <a:tr h="60022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gateways to and from domestic and international markets are resilient and integrated into the wider transport networks to encourage people to live, study, visit and invest in Scotland</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39256029"/>
                  </a:ext>
                </a:extLst>
              </a:tr>
              <a:tr h="403872">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measures to improve sustainable surface access to Scotland's airports and sea ports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41851923"/>
                  </a:ext>
                </a:extLst>
              </a:tr>
              <a:tr h="403872">
                <a:tc rowSpan="3">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Provide a high-quality transport system that integrates Scotland and </a:t>
                      </a:r>
                      <a:r>
                        <a:rPr lang="en-US" sz="1200" kern="1200" dirty="0" err="1">
                          <a:solidFill>
                            <a:schemeClr val="tx1"/>
                          </a:solidFill>
                          <a:effectLst/>
                          <a:latin typeface="Arial" panose="020B0604020202020204" pitchFamily="34" charset="0"/>
                          <a:ea typeface="MS Mincho"/>
                          <a:cs typeface="Arial" panose="020B0604020202020204" pitchFamily="34" charset="0"/>
                        </a:rPr>
                        <a:t>recognises</a:t>
                      </a:r>
                      <a:r>
                        <a:rPr lang="en-US" sz="1200" kern="1200" dirty="0">
                          <a:solidFill>
                            <a:schemeClr val="tx1"/>
                          </a:solidFill>
                          <a:effectLst/>
                          <a:latin typeface="Arial" panose="020B0604020202020204" pitchFamily="34" charset="0"/>
                          <a:ea typeface="MS Mincho"/>
                          <a:cs typeface="Arial" panose="020B0604020202020204" pitchFamily="34" charset="0"/>
                        </a:rPr>
                        <a:t> our different geographic needs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that infrastructure hubs and links form an accessible integrated system that improves the end-to-end journey for people and freight</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8671277"/>
                  </a:ext>
                </a:extLst>
              </a:tr>
              <a:tr h="403872">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err="1">
                          <a:solidFill>
                            <a:schemeClr val="tx1"/>
                          </a:solidFill>
                          <a:effectLst/>
                          <a:latin typeface="Arial" panose="020B0604020202020204" pitchFamily="34" charset="0"/>
                          <a:ea typeface="MS Mincho"/>
                          <a:cs typeface="Arial" panose="020B0604020202020204" pitchFamily="34" charset="0"/>
                        </a:rPr>
                        <a:t>Minimise</a:t>
                      </a:r>
                      <a:r>
                        <a:rPr lang="en-US" sz="1200" kern="1200" dirty="0">
                          <a:solidFill>
                            <a:schemeClr val="tx1"/>
                          </a:solidFill>
                          <a:effectLst/>
                          <a:latin typeface="Arial" panose="020B0604020202020204" pitchFamily="34" charset="0"/>
                          <a:ea typeface="MS Mincho"/>
                          <a:cs typeface="Arial" panose="020B0604020202020204" pitchFamily="34" charset="0"/>
                        </a:rPr>
                        <a:t> the connectivity and cost disadvantages faced by island communities and those in remote and rural areas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350462"/>
                  </a:ext>
                </a:extLst>
              </a:tr>
              <a:tr h="20752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Safeguard the provision of lifeline transport services and connections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7143221"/>
                  </a:ext>
                </a:extLst>
              </a:tr>
            </a:tbl>
          </a:graphicData>
        </a:graphic>
      </p:graphicFrame>
      <p:pic>
        <p:nvPicPr>
          <p:cNvPr id="4" name="Picture 3"/>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99176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1199534"/>
              </p:ext>
            </p:extLst>
          </p:nvPr>
        </p:nvGraphicFramePr>
        <p:xfrm>
          <a:off x="307181" y="1651508"/>
          <a:ext cx="8453620" cy="4908911"/>
        </p:xfrm>
        <a:graphic>
          <a:graphicData uri="http://schemas.openxmlformats.org/drawingml/2006/table">
            <a:tbl>
              <a:tblPr firstRow="1" firstCol="1" bandRow="1"/>
              <a:tblGrid>
                <a:gridCol w="3132705">
                  <a:extLst>
                    <a:ext uri="{9D8B030D-6E8A-4147-A177-3AD203B41FA5}">
                      <a16:colId xmlns:a16="http://schemas.microsoft.com/office/drawing/2014/main" val="3139595634"/>
                    </a:ext>
                  </a:extLst>
                </a:gridCol>
                <a:gridCol w="5320915">
                  <a:extLst>
                    <a:ext uri="{9D8B030D-6E8A-4147-A177-3AD203B41FA5}">
                      <a16:colId xmlns:a16="http://schemas.microsoft.com/office/drawing/2014/main" val="790158926"/>
                    </a:ext>
                  </a:extLst>
                </a:gridCol>
              </a:tblGrid>
              <a:tr h="442769">
                <a:tc rowSpan="3">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Improve the quality and availability of information to enable better transport choices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improvements and innovations that enable all to make informed travel choices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6571674"/>
                  </a:ext>
                </a:extLst>
              </a:tr>
              <a:tr h="442769">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seamless journeys providing the necessary infrastructure, information and interchange facilities to connect all modes of transport</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96978783"/>
                  </a:ext>
                </a:extLst>
              </a:tr>
              <a:tr h="442769">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that appropriate real-time information is provided to allow all transport users to respond to extreme weather and incidents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00518569"/>
                  </a:ext>
                </a:extLst>
              </a:tr>
              <a:tr h="658528">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Embrace transport innovation that positively impacts on our society, environment and economy</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Scotland to become a market leader in the development and early adoption of beneficial transport innovations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0412772"/>
                  </a:ext>
                </a:extLst>
              </a:tr>
              <a:tr h="442769">
                <a:tc rowSpan="2">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Improve and enable the efficient movement of people and goods on our transport system</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the Scottish transport system efficiently manages needs of people and freight</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56836792"/>
                  </a:ext>
                </a:extLst>
              </a:tr>
              <a:tr h="346431">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Promote the use of space-efficient transport</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3007592"/>
                  </a:ext>
                </a:extLst>
              </a:tr>
              <a:tr h="336243">
                <a:tc rowSpan="4">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Provide a transport system that is equally accessible for all*</a:t>
                      </a:r>
                      <a:endParaRPr lang="en-GB" sz="1200" kern="1200" dirty="0">
                        <a:solidFill>
                          <a:schemeClr val="tx1"/>
                        </a:solidFill>
                        <a:effectLst/>
                        <a:latin typeface="Arial" panose="020B0604020202020204" pitchFamily="34" charset="0"/>
                        <a:ea typeface="MS Mincho"/>
                        <a:cs typeface="Arial" panose="020B0604020202020204" pitchFamily="34" charset="0"/>
                      </a:endParaRPr>
                    </a:p>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 </a:t>
                      </a:r>
                      <a:r>
                        <a:rPr lang="en-US" sz="1200" i="1" kern="1200" dirty="0">
                          <a:solidFill>
                            <a:schemeClr val="tx1"/>
                          </a:solidFill>
                          <a:effectLst/>
                          <a:latin typeface="Arial" panose="020B0604020202020204" pitchFamily="34" charset="0"/>
                          <a:ea typeface="MS Mincho"/>
                          <a:cs typeface="Arial" panose="020B0604020202020204" pitchFamily="34" charset="0"/>
                        </a:rPr>
                        <a:t>all</a:t>
                      </a:r>
                      <a:r>
                        <a:rPr lang="en-US" sz="1200" kern="1200" dirty="0">
                          <a:solidFill>
                            <a:schemeClr val="tx1"/>
                          </a:solidFill>
                          <a:effectLst/>
                          <a:latin typeface="Arial" panose="020B0604020202020204" pitchFamily="34" charset="0"/>
                          <a:ea typeface="MS Mincho"/>
                          <a:cs typeface="Arial" panose="020B0604020202020204" pitchFamily="34" charset="0"/>
                        </a:rPr>
                        <a:t> includes everyone across Scotland but particularly those with protected characteristics of age, disability, gender reassignment, marriage and civil partnership, pregnancy and maternity, race, religion or belief, sex and sexual orientation and people living in poverty.</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transport in Scotland is accessible for all</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3047157"/>
                  </a:ext>
                </a:extLst>
              </a:tr>
              <a:tr h="442769">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Identify and remove barriers to public transport connectivity and accessibility within Scotland</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7456595"/>
                  </a:ext>
                </a:extLst>
              </a:tr>
              <a:tr h="442769">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Reduce the negative impacts which transport has on the safety, health and wellbeing of people</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5094735"/>
                  </a:ext>
                </a:extLst>
              </a:tr>
              <a:tr h="911095">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Continue to support the implementation of the recommendations from, and the development of, Scotland’s Accessible Travel Framework</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464051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52408785"/>
              </p:ext>
            </p:extLst>
          </p:nvPr>
        </p:nvGraphicFramePr>
        <p:xfrm>
          <a:off x="307181" y="1493377"/>
          <a:ext cx="8453620" cy="177179"/>
        </p:xfrm>
        <a:graphic>
          <a:graphicData uri="http://schemas.openxmlformats.org/drawingml/2006/table">
            <a:tbl>
              <a:tblPr firstRow="1" firstCol="1" bandRow="1"/>
              <a:tblGrid>
                <a:gridCol w="3132705">
                  <a:extLst>
                    <a:ext uri="{9D8B030D-6E8A-4147-A177-3AD203B41FA5}">
                      <a16:colId xmlns:a16="http://schemas.microsoft.com/office/drawing/2014/main" val="387376318"/>
                    </a:ext>
                  </a:extLst>
                </a:gridCol>
                <a:gridCol w="5320915">
                  <a:extLst>
                    <a:ext uri="{9D8B030D-6E8A-4147-A177-3AD203B41FA5}">
                      <a16:colId xmlns:a16="http://schemas.microsoft.com/office/drawing/2014/main" val="822863736"/>
                    </a:ext>
                  </a:extLst>
                </a:gridCol>
              </a:tblGrid>
              <a:tr h="177179">
                <a:tc>
                  <a:txBody>
                    <a:bodyPr/>
                    <a:lstStyle/>
                    <a:p>
                      <a:pPr marL="85725" indent="0" algn="l">
                        <a:spcBef>
                          <a:spcPts val="200"/>
                        </a:spcBef>
                        <a:spcAft>
                          <a:spcPts val="480"/>
                        </a:spcAft>
                        <a:tabLst>
                          <a:tab pos="914400" algn="l"/>
                          <a:tab pos="1371600" algn="l"/>
                          <a:tab pos="1828800" algn="l"/>
                          <a:tab pos="2971800" algn="l"/>
                          <a:tab pos="3429000" algn="l"/>
                          <a:tab pos="5715000" algn="r"/>
                        </a:tabLst>
                      </a:pPr>
                      <a:r>
                        <a:rPr lang="en-US" sz="1100" b="1" dirty="0">
                          <a:solidFill>
                            <a:srgbClr val="191919"/>
                          </a:solidFill>
                          <a:effectLst/>
                          <a:latin typeface="Arial" panose="020B0604020202020204" pitchFamily="34" charset="0"/>
                          <a:ea typeface="MS Mincho"/>
                          <a:cs typeface="Arial" panose="020B0604020202020204" pitchFamily="34" charset="0"/>
                        </a:rPr>
                        <a:t>Policy</a:t>
                      </a:r>
                      <a:endParaRPr lang="en-GB" sz="1100" dirty="0">
                        <a:solidFill>
                          <a:srgbClr val="191919"/>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marL="85725" indent="0" algn="l">
                        <a:spcBef>
                          <a:spcPts val="200"/>
                        </a:spcBef>
                        <a:spcAft>
                          <a:spcPts val="480"/>
                        </a:spcAft>
                        <a:tabLst>
                          <a:tab pos="914400" algn="l"/>
                          <a:tab pos="1371600" algn="l"/>
                          <a:tab pos="1828800" algn="l"/>
                          <a:tab pos="2971800" algn="l"/>
                          <a:tab pos="3429000" algn="l"/>
                          <a:tab pos="5715000" algn="r"/>
                        </a:tabLst>
                      </a:pPr>
                      <a:r>
                        <a:rPr lang="en-US" sz="1100" b="1" dirty="0">
                          <a:solidFill>
                            <a:srgbClr val="191919"/>
                          </a:solidFill>
                          <a:effectLst/>
                          <a:latin typeface="Arial" panose="020B0604020202020204" pitchFamily="34" charset="0"/>
                          <a:ea typeface="MS Mincho"/>
                          <a:cs typeface="Arial" panose="020B0604020202020204" pitchFamily="34" charset="0"/>
                        </a:rPr>
                        <a:t>Enabler</a:t>
                      </a:r>
                      <a:endParaRPr lang="en-GB" sz="1100" dirty="0">
                        <a:solidFill>
                          <a:srgbClr val="191919"/>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501407592"/>
                  </a:ext>
                </a:extLst>
              </a:tr>
            </a:tbl>
          </a:graphicData>
        </a:graphic>
      </p:graphicFrame>
      <p:sp>
        <p:nvSpPr>
          <p:cNvPr id="5" name="Title 1"/>
          <p:cNvSpPr txBox="1">
            <a:spLocks/>
          </p:cNvSpPr>
          <p:nvPr/>
        </p:nvSpPr>
        <p:spPr>
          <a:xfrm>
            <a:off x="2508533" y="447222"/>
            <a:ext cx="4273267" cy="859879"/>
          </a:xfrm>
          <a:prstGeom prst="rect">
            <a:avLst/>
          </a:prstGeom>
        </p:spPr>
        <p:txBody>
          <a:bodyPr anchor="ctr">
            <a:noAutofit/>
          </a:bodyPr>
          <a:lstStyle>
            <a:lvl1pPr algn="l" defTabSz="914400" rtl="0" eaLnBrk="1" latinLnBrk="0" hangingPunct="1">
              <a:spcBef>
                <a:spcPct val="0"/>
              </a:spcBef>
              <a:buNone/>
              <a:defRPr sz="4400"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r>
              <a:rPr lang="en-GB" sz="3000" b="1" dirty="0">
                <a:latin typeface="Arial" panose="020B0604020202020204" pitchFamily="34" charset="0"/>
                <a:cs typeface="Arial" panose="020B0604020202020204" pitchFamily="34" charset="0"/>
              </a:rPr>
              <a:t>Policies and Enablers</a:t>
            </a:r>
          </a:p>
        </p:txBody>
      </p:sp>
      <p:pic>
        <p:nvPicPr>
          <p:cNvPr id="6" name="Picture 5"/>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1985015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9316206"/>
              </p:ext>
            </p:extLst>
          </p:nvPr>
        </p:nvGraphicFramePr>
        <p:xfrm>
          <a:off x="321470" y="1651101"/>
          <a:ext cx="8396470" cy="4602182"/>
        </p:xfrm>
        <a:graphic>
          <a:graphicData uri="http://schemas.openxmlformats.org/drawingml/2006/table">
            <a:tbl>
              <a:tblPr firstRow="1" firstCol="1" bandRow="1"/>
              <a:tblGrid>
                <a:gridCol w="2681225">
                  <a:extLst>
                    <a:ext uri="{9D8B030D-6E8A-4147-A177-3AD203B41FA5}">
                      <a16:colId xmlns:a16="http://schemas.microsoft.com/office/drawing/2014/main" val="3139595634"/>
                    </a:ext>
                  </a:extLst>
                </a:gridCol>
                <a:gridCol w="5715245">
                  <a:extLst>
                    <a:ext uri="{9D8B030D-6E8A-4147-A177-3AD203B41FA5}">
                      <a16:colId xmlns:a16="http://schemas.microsoft.com/office/drawing/2014/main" val="790158926"/>
                    </a:ext>
                  </a:extLst>
                </a:gridCol>
              </a:tblGrid>
              <a:tr h="240004">
                <a:tc rowSpan="3">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Improve access to healthcare, employment, education and training opportunities to generate inclusive sustainable economic growth</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sustainable </a:t>
                      </a:r>
                      <a:r>
                        <a:rPr lang="en-US" sz="1200" kern="1200" dirty="0" err="1">
                          <a:solidFill>
                            <a:schemeClr val="tx1"/>
                          </a:solidFill>
                          <a:effectLst/>
                          <a:latin typeface="Arial" panose="020B0604020202020204" pitchFamily="34" charset="0"/>
                          <a:ea typeface="MS Mincho"/>
                          <a:cs typeface="Arial" panose="020B0604020202020204" pitchFamily="34" charset="0"/>
                        </a:rPr>
                        <a:t>labour</a:t>
                      </a:r>
                      <a:r>
                        <a:rPr lang="en-US" sz="1200" kern="1200" dirty="0">
                          <a:solidFill>
                            <a:schemeClr val="tx1"/>
                          </a:solidFill>
                          <a:effectLst/>
                          <a:latin typeface="Arial" panose="020B0604020202020204" pitchFamily="34" charset="0"/>
                          <a:ea typeface="MS Mincho"/>
                          <a:cs typeface="Arial" panose="020B0604020202020204" pitchFamily="34" charset="0"/>
                        </a:rPr>
                        <a:t> market accessibility to employment locations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60276694"/>
                  </a:ext>
                </a:extLst>
              </a:tr>
              <a:tr h="240004">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sustainable access to education and training facilities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50433305"/>
                  </a:ext>
                </a:extLst>
              </a:tr>
              <a:tr h="42294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Improve sustainable access to healthcare facilities for staff, patients and visitors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9485418"/>
                  </a:ext>
                </a:extLst>
              </a:tr>
              <a:tr h="457287">
                <a:tc rowSpan="2">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the transport industry in meeting current and future employment and skills needs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To meet the changing employment and skills demands of the transport industry and upskill workers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73056422"/>
                  </a:ext>
                </a:extLst>
              </a:tr>
              <a:tr h="46440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initiatives that promote the attraction and retention of an appropriately skilled workforce across the transport sector</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9591197"/>
                  </a:ext>
                </a:extLst>
              </a:tr>
              <a:tr h="240004">
                <a:tc rowSpan="3">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Provide a transport system which promotes and facilitates travel choices which help to improve people’s health and wellbeing</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Promote and facilitate active travel choices across mainland Scotland and islands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80873114"/>
                  </a:ext>
                </a:extLst>
              </a:tr>
              <a:tr h="240004">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Integrate active travel options with public transport services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80346837"/>
                  </a:ext>
                </a:extLst>
              </a:tr>
              <a:tr h="422943">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transport’s role in improving people’s health and wellbeing</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58104256"/>
                  </a:ext>
                </a:extLst>
              </a:tr>
              <a:tr h="457287">
                <a:tc rowSpan="4">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Reduce the transport sector’s emissions to support our national objectives on air quality and climate change</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Facilitate a shift to more sustainable modes of transport for people and commercial transport</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1534674"/>
                  </a:ext>
                </a:extLst>
              </a:tr>
              <a:tr h="240004">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Reduce emissions generated by the transport system to improve air quality</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55161737"/>
                  </a:ext>
                </a:extLst>
              </a:tr>
              <a:tr h="240004">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Reduce emissions generated by the transport system to mitigate climate change</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89679194"/>
                  </a:ext>
                </a:extLst>
              </a:tr>
              <a:tr h="240004">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Support management of demand to encourage more sustainable transport choices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70162867"/>
                  </a:ext>
                </a:extLst>
              </a:tr>
              <a:tr h="457287">
                <a:tc rowSpan="2">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Plan our transport system to cope with the effects of climate change</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Increase resilience of Scotland’s transport system to climate change related disruption</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19759962"/>
                  </a:ext>
                </a:extLst>
              </a:tr>
              <a:tr h="240004">
                <a:tc vMerge="1">
                  <a:txBody>
                    <a:bodyPr/>
                    <a:lstStyle/>
                    <a:p>
                      <a:endParaRPr lang="en-GB"/>
                    </a:p>
                  </a:txBody>
                  <a:tcPr/>
                </a:tc>
                <a:tc>
                  <a:txBody>
                    <a:bodyPr/>
                    <a:lstStyle/>
                    <a:p>
                      <a:pPr marL="85725" indent="0" algn="l" defTabSz="914400" rtl="0" eaLnBrk="1" latinLnBrk="0" hangingPunct="1">
                        <a:spcAft>
                          <a:spcPts val="1200"/>
                        </a:spcAft>
                        <a:tabLst>
                          <a:tab pos="914400" algn="l"/>
                          <a:tab pos="1371600" algn="l"/>
                          <a:tab pos="1828800" algn="l"/>
                          <a:tab pos="2971800" algn="l"/>
                          <a:tab pos="3429000" algn="l"/>
                          <a:tab pos="5715000" algn="r"/>
                        </a:tabLst>
                      </a:pPr>
                      <a:r>
                        <a:rPr lang="en-US" sz="1200" kern="1200" dirty="0">
                          <a:solidFill>
                            <a:schemeClr val="tx1"/>
                          </a:solidFill>
                          <a:effectLst/>
                          <a:latin typeface="Arial" panose="020B0604020202020204" pitchFamily="34" charset="0"/>
                          <a:ea typeface="MS Mincho"/>
                          <a:cs typeface="Arial" panose="020B0604020202020204" pitchFamily="34" charset="0"/>
                        </a:rPr>
                        <a:t>Ensure the transport system adapts to the projected climate change impacts</a:t>
                      </a:r>
                      <a:endParaRPr lang="en-GB" sz="1200" kern="1200" dirty="0">
                        <a:solidFill>
                          <a:schemeClr val="tx1"/>
                        </a:solidFill>
                        <a:effectLst/>
                        <a:latin typeface="Arial" panose="020B0604020202020204" pitchFamily="34" charset="0"/>
                        <a:ea typeface="MS Mincho"/>
                        <a:cs typeface="Arial" panose="020B0604020202020204" pitchFamily="34"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4060028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75694202"/>
              </p:ext>
            </p:extLst>
          </p:nvPr>
        </p:nvGraphicFramePr>
        <p:xfrm>
          <a:off x="321471" y="1458679"/>
          <a:ext cx="8396468" cy="192419"/>
        </p:xfrm>
        <a:graphic>
          <a:graphicData uri="http://schemas.openxmlformats.org/drawingml/2006/table">
            <a:tbl>
              <a:tblPr firstRow="1" firstCol="1" bandRow="1"/>
              <a:tblGrid>
                <a:gridCol w="2684627">
                  <a:extLst>
                    <a:ext uri="{9D8B030D-6E8A-4147-A177-3AD203B41FA5}">
                      <a16:colId xmlns:a16="http://schemas.microsoft.com/office/drawing/2014/main" val="387376318"/>
                    </a:ext>
                  </a:extLst>
                </a:gridCol>
                <a:gridCol w="5711841">
                  <a:extLst>
                    <a:ext uri="{9D8B030D-6E8A-4147-A177-3AD203B41FA5}">
                      <a16:colId xmlns:a16="http://schemas.microsoft.com/office/drawing/2014/main" val="822863736"/>
                    </a:ext>
                  </a:extLst>
                </a:gridCol>
              </a:tblGrid>
              <a:tr h="192419">
                <a:tc>
                  <a:txBody>
                    <a:bodyPr/>
                    <a:lstStyle/>
                    <a:p>
                      <a:pPr marL="85725" indent="0" algn="l">
                        <a:spcBef>
                          <a:spcPts val="200"/>
                        </a:spcBef>
                        <a:spcAft>
                          <a:spcPts val="480"/>
                        </a:spcAft>
                        <a:tabLst>
                          <a:tab pos="914400" algn="l"/>
                          <a:tab pos="1371600" algn="l"/>
                          <a:tab pos="1828800" algn="l"/>
                          <a:tab pos="2971800" algn="l"/>
                          <a:tab pos="3429000" algn="l"/>
                          <a:tab pos="5715000" algn="r"/>
                        </a:tabLst>
                      </a:pPr>
                      <a:r>
                        <a:rPr lang="en-US" sz="1200" b="1" dirty="0">
                          <a:solidFill>
                            <a:srgbClr val="191919"/>
                          </a:solidFill>
                          <a:effectLst/>
                          <a:latin typeface="Arial" panose="020B0604020202020204" pitchFamily="34" charset="0"/>
                          <a:ea typeface="MS Mincho"/>
                          <a:cs typeface="Arial" panose="020B0604020202020204" pitchFamily="34" charset="0"/>
                        </a:rPr>
                        <a:t>Policy</a:t>
                      </a:r>
                      <a:endParaRPr lang="en-GB" sz="1200" dirty="0">
                        <a:solidFill>
                          <a:srgbClr val="191919"/>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marL="85725" indent="0" algn="l">
                        <a:spcBef>
                          <a:spcPts val="200"/>
                        </a:spcBef>
                        <a:spcAft>
                          <a:spcPts val="480"/>
                        </a:spcAft>
                        <a:tabLst>
                          <a:tab pos="914400" algn="l"/>
                          <a:tab pos="1371600" algn="l"/>
                          <a:tab pos="1828800" algn="l"/>
                          <a:tab pos="2971800" algn="l"/>
                          <a:tab pos="3429000" algn="l"/>
                          <a:tab pos="5715000" algn="r"/>
                        </a:tabLst>
                      </a:pPr>
                      <a:r>
                        <a:rPr lang="en-US" sz="1200" b="1" dirty="0">
                          <a:solidFill>
                            <a:srgbClr val="191919"/>
                          </a:solidFill>
                          <a:effectLst/>
                          <a:latin typeface="Arial" panose="020B0604020202020204" pitchFamily="34" charset="0"/>
                          <a:ea typeface="MS Mincho"/>
                          <a:cs typeface="Arial" panose="020B0604020202020204" pitchFamily="34" charset="0"/>
                        </a:rPr>
                        <a:t>Enabler</a:t>
                      </a:r>
                      <a:endParaRPr lang="en-GB" sz="1200" dirty="0">
                        <a:solidFill>
                          <a:srgbClr val="191919"/>
                        </a:solidFill>
                        <a:effectLst/>
                        <a:latin typeface="Arial" panose="020B0604020202020204" pitchFamily="34" charset="0"/>
                        <a:ea typeface="MS Mincho"/>
                        <a:cs typeface="Times New Roman" panose="02020603050405020304" pitchFamily="18" charset="0"/>
                      </a:endParaRPr>
                    </a:p>
                  </a:txBody>
                  <a:tcPr marL="4769" marR="4769" marT="4769" marB="476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501407592"/>
                  </a:ext>
                </a:extLst>
              </a:tr>
            </a:tbl>
          </a:graphicData>
        </a:graphic>
      </p:graphicFrame>
      <p:sp>
        <p:nvSpPr>
          <p:cNvPr id="5" name="Title 1"/>
          <p:cNvSpPr txBox="1">
            <a:spLocks/>
          </p:cNvSpPr>
          <p:nvPr/>
        </p:nvSpPr>
        <p:spPr>
          <a:xfrm>
            <a:off x="2508533" y="453572"/>
            <a:ext cx="4273267" cy="859879"/>
          </a:xfrm>
          <a:prstGeom prst="rect">
            <a:avLst/>
          </a:prstGeom>
        </p:spPr>
        <p:txBody>
          <a:bodyPr anchor="ctr">
            <a:noAutofit/>
          </a:bodyPr>
          <a:lstStyle>
            <a:lvl1pPr algn="l" defTabSz="914400" rtl="0" eaLnBrk="1" latinLnBrk="0" hangingPunct="1">
              <a:spcBef>
                <a:spcPct val="0"/>
              </a:spcBef>
              <a:buNone/>
              <a:defRPr sz="4400"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r>
              <a:rPr lang="en-GB" sz="3000" b="1" dirty="0">
                <a:latin typeface="Arial" panose="020B0604020202020204" pitchFamily="34" charset="0"/>
                <a:cs typeface="Arial" panose="020B0604020202020204" pitchFamily="34" charset="0"/>
              </a:rPr>
              <a:t>Policies and Enablers</a:t>
            </a:r>
          </a:p>
        </p:txBody>
      </p:sp>
      <p:pic>
        <p:nvPicPr>
          <p:cNvPr id="6" name="Picture 5"/>
          <p:cNvPicPr>
            <a:picLocks noChangeAspect="1"/>
          </p:cNvPicPr>
          <p:nvPr/>
        </p:nvPicPr>
        <p:blipFill rotWithShape="1">
          <a:blip r:embed="rId3"/>
          <a:srcRect l="2464" t="11997" r="2741" b="12903"/>
          <a:stretch/>
        </p:blipFill>
        <p:spPr>
          <a:xfrm>
            <a:off x="195845" y="0"/>
            <a:ext cx="3461755" cy="614095"/>
          </a:xfrm>
          <a:prstGeom prst="rect">
            <a:avLst/>
          </a:prstGeom>
        </p:spPr>
      </p:pic>
    </p:spTree>
    <p:extLst>
      <p:ext uri="{BB962C8B-B14F-4D97-AF65-F5344CB8AC3E}">
        <p14:creationId xmlns:p14="http://schemas.microsoft.com/office/powerpoint/2010/main" val="81360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A25367495</value>
    </field>
    <field name="Objective-Title">
      <value order="0">NTS2 - Communications - Slide Pack - August 2019</value>
    </field>
    <field name="Objective-Description">
      <value order="0"/>
    </field>
    <field name="Objective-CreationStamp">
      <value order="0">2019-08-12T16:05:56Z</value>
    </field>
    <field name="Objective-IsApproved">
      <value order="0">false</value>
    </field>
    <field name="Objective-IsPublished">
      <value order="0">false</value>
    </field>
    <field name="Objective-DatePublished">
      <value order="0"/>
    </field>
    <field name="Objective-ModificationStamp">
      <value order="0">2019-08-26T08:53:03Z</value>
    </field>
    <field name="Objective-Owner">
      <value order="0">Inglis, Jonathan J (N199875)</value>
    </field>
    <field name="Objective-Path">
      <value order="0">Objective Global Folder:SG File Plan:Business and industry:Transport:General:Advice and policy: Transport - general:National Transport Strategy: Review - 2016: Advice and policy: Transport: (2016-17): Part 3: 2019-2024</value>
    </field>
    <field name="Objective-Parent">
      <value order="0">National Transport Strategy: Review - 2016: Advice and policy: Transport: (2016-17): Part 3: 2019-2024</value>
    </field>
    <field name="Objective-State">
      <value order="0">Being Drafted</value>
    </field>
    <field name="Objective-VersionId">
      <value order="0">vA36682716</value>
    </field>
    <field name="Objective-Version">
      <value order="0">2.7</value>
    </field>
    <field name="Objective-VersionNumber">
      <value order="0">15</value>
    </field>
    <field name="Objective-VersionComment">
      <value order="0"/>
    </field>
    <field name="Objective-FileNumber">
      <value order="0">POL/31689</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1462</TotalTime>
  <Words>3627</Words>
  <Application>Microsoft Office PowerPoint</Application>
  <PresentationFormat>On-screen Show (4:3)</PresentationFormat>
  <Paragraphs>260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MS Mincho</vt:lpstr>
      <vt:lpstr>Symbol</vt:lpstr>
      <vt:lpstr>Times New Roman</vt:lpstr>
      <vt:lpstr>Wingdings</vt:lpstr>
      <vt:lpstr>1_Office Theme</vt:lpstr>
      <vt:lpstr>PowerPoint Presentation</vt:lpstr>
      <vt:lpstr>Strategy Development</vt:lpstr>
      <vt:lpstr>Consultation</vt:lpstr>
      <vt:lpstr>Vision for Scotland’s Transport System (Section A)</vt:lpstr>
      <vt:lpstr>Current and Emerging Challenges</vt:lpstr>
      <vt:lpstr>Policies and Enablers  (Section B)</vt:lpstr>
      <vt:lpstr>PowerPoint Presentation</vt:lpstr>
      <vt:lpstr>PowerPoint Presentation</vt:lpstr>
      <vt:lpstr>PowerPoint Presentation</vt:lpstr>
      <vt:lpstr>PowerPoint Presentation</vt:lpstr>
      <vt:lpstr>PowerPoint Presentation</vt:lpstr>
      <vt:lpstr>Looking Ahead / What We Will Do (Section E)</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Scotland Moving</dc:title>
  <dc:creator>Milne D (Donna)</dc:creator>
  <cp:lastModifiedBy>Michael Craigie</cp:lastModifiedBy>
  <cp:revision>120</cp:revision>
  <dcterms:created xsi:type="dcterms:W3CDTF">2019-05-16T07:44:32Z</dcterms:created>
  <dcterms:modified xsi:type="dcterms:W3CDTF">2019-09-20T09:32:28Z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A25367495</vt:lpwstr>
  </property>
  <property fmtid="{D5CDD505-2E9C-101B-9397-08002B2CF9AE}" pid="4" name="Objective-Title">
    <vt:lpwstr>NTS2 - Communications - Slide Pack - August 2019</vt:lpwstr>
  </property>
  <property fmtid="{D5CDD505-2E9C-101B-9397-08002B2CF9AE}" pid="5" name="Objective-Description">
    <vt:lpwstr/>
  </property>
  <property fmtid="{D5CDD505-2E9C-101B-9397-08002B2CF9AE}" pid="6" name="Objective-CreationStamp">
    <vt:filetime>2019-08-12T16:06:21Z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2019-08-26T08:53:03Z</vt:filetime>
  </property>
  <property fmtid="{D5CDD505-2E9C-101B-9397-08002B2CF9AE}" pid="11" name="Objective-Owner">
    <vt:lpwstr>Inglis, Jonathan J (N199875)</vt:lpwstr>
  </property>
  <property fmtid="{D5CDD505-2E9C-101B-9397-08002B2CF9AE}" pid="12" name="Objective-Path">
    <vt:lpwstr>Objective Global Folder:SG File Plan:Business and industry:Transport:General:Advice and policy: Transport - general:National Transport Strategy: Review - 2016: Advice and policy: Transport: (2016-17): Part 3: 2019-2024:</vt:lpwstr>
  </property>
  <property fmtid="{D5CDD505-2E9C-101B-9397-08002B2CF9AE}" pid="13" name="Objective-Parent">
    <vt:lpwstr>National Transport Strategy: Review - 2016: Advice and policy: Transport: (2016-17): Part 3: 2019-2024</vt:lpwstr>
  </property>
  <property fmtid="{D5CDD505-2E9C-101B-9397-08002B2CF9AE}" pid="14" name="Objective-State">
    <vt:lpwstr>Being Drafted</vt:lpwstr>
  </property>
  <property fmtid="{D5CDD505-2E9C-101B-9397-08002B2CF9AE}" pid="15" name="Objective-VersionId">
    <vt:lpwstr>vA36682716</vt:lpwstr>
  </property>
  <property fmtid="{D5CDD505-2E9C-101B-9397-08002B2CF9AE}" pid="16" name="Objective-Version">
    <vt:lpwstr>2.7</vt:lpwstr>
  </property>
  <property fmtid="{D5CDD505-2E9C-101B-9397-08002B2CF9AE}" pid="17" name="Objective-VersionNumber">
    <vt:r8>15</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ies>
</file>